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8"/>
  </p:notesMasterIdLst>
  <p:sldIdLst>
    <p:sldId id="256" r:id="rId2"/>
    <p:sldId id="313" r:id="rId3"/>
    <p:sldId id="314" r:id="rId4"/>
    <p:sldId id="883" r:id="rId5"/>
    <p:sldId id="900" r:id="rId6"/>
    <p:sldId id="882" r:id="rId7"/>
    <p:sldId id="901" r:id="rId8"/>
    <p:sldId id="902" r:id="rId9"/>
    <p:sldId id="903" r:id="rId10"/>
    <p:sldId id="904" r:id="rId11"/>
    <p:sldId id="736" r:id="rId12"/>
    <p:sldId id="737" r:id="rId13"/>
    <p:sldId id="738" r:id="rId14"/>
    <p:sldId id="700" r:id="rId15"/>
    <p:sldId id="705" r:id="rId16"/>
    <p:sldId id="706" r:id="rId17"/>
    <p:sldId id="707" r:id="rId18"/>
    <p:sldId id="708" r:id="rId19"/>
    <p:sldId id="907" r:id="rId20"/>
    <p:sldId id="755" r:id="rId21"/>
    <p:sldId id="757" r:id="rId22"/>
    <p:sldId id="759" r:id="rId23"/>
    <p:sldId id="760" r:id="rId24"/>
    <p:sldId id="761" r:id="rId25"/>
    <p:sldId id="776" r:id="rId26"/>
    <p:sldId id="772" r:id="rId27"/>
    <p:sldId id="774" r:id="rId28"/>
    <p:sldId id="777" r:id="rId29"/>
    <p:sldId id="778" r:id="rId30"/>
    <p:sldId id="783" r:id="rId31"/>
    <p:sldId id="784" r:id="rId32"/>
    <p:sldId id="785" r:id="rId33"/>
    <p:sldId id="786" r:id="rId34"/>
    <p:sldId id="787" r:id="rId35"/>
    <p:sldId id="789" r:id="rId36"/>
    <p:sldId id="687" r:id="rId37"/>
    <p:sldId id="790" r:id="rId38"/>
    <p:sldId id="791" r:id="rId39"/>
    <p:sldId id="792" r:id="rId40"/>
    <p:sldId id="906" r:id="rId41"/>
    <p:sldId id="793" r:id="rId42"/>
    <p:sldId id="794" r:id="rId43"/>
    <p:sldId id="796" r:id="rId44"/>
    <p:sldId id="797" r:id="rId45"/>
    <p:sldId id="798" r:id="rId46"/>
    <p:sldId id="799" r:id="rId47"/>
    <p:sldId id="801" r:id="rId48"/>
    <p:sldId id="804" r:id="rId49"/>
    <p:sldId id="802" r:id="rId50"/>
    <p:sldId id="609" r:id="rId51"/>
    <p:sldId id="611" r:id="rId52"/>
    <p:sldId id="612" r:id="rId53"/>
    <p:sldId id="614" r:id="rId54"/>
    <p:sldId id="803" r:id="rId55"/>
    <p:sldId id="565" r:id="rId56"/>
    <p:sldId id="567" r:id="rId57"/>
    <p:sldId id="718" r:id="rId58"/>
    <p:sldId id="719" r:id="rId59"/>
    <p:sldId id="720" r:id="rId60"/>
    <p:sldId id="721" r:id="rId61"/>
    <p:sldId id="724" r:id="rId62"/>
    <p:sldId id="568" r:id="rId63"/>
    <p:sldId id="905" r:id="rId64"/>
    <p:sldId id="274" r:id="rId65"/>
    <p:sldId id="298" r:id="rId66"/>
    <p:sldId id="297" r:id="rId6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4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8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0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does NP-complete even exist?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might seem strange that there's a layer of problems that are all the "hardest" in </a:t>
            </a:r>
            <a:r>
              <a:rPr lang="en-US" b="1" dirty="0"/>
              <a:t>NP</a:t>
            </a:r>
          </a:p>
          <a:p>
            <a:r>
              <a:rPr lang="en-US" dirty="0"/>
              <a:t>Wouldn't it be possible for there to be lots of problems in </a:t>
            </a:r>
            <a:r>
              <a:rPr lang="en-US" b="1" dirty="0"/>
              <a:t>NP</a:t>
            </a:r>
            <a:r>
              <a:rPr lang="en-US" dirty="0"/>
              <a:t> that can't be reduced to each other?</a:t>
            </a:r>
          </a:p>
          <a:p>
            <a:r>
              <a:rPr lang="en-US" dirty="0"/>
              <a:t>Thus, we could imagine lots of incomparable problems floating around, none of which are clearly harder than the others</a:t>
            </a:r>
          </a:p>
          <a:p>
            <a:r>
              <a:rPr lang="en-US" dirty="0"/>
              <a:t>Or, there could be infinite problems in </a:t>
            </a:r>
            <a:r>
              <a:rPr lang="en-US" b="1" dirty="0"/>
              <a:t>NP</a:t>
            </a:r>
            <a:r>
              <a:rPr lang="en-US" dirty="0"/>
              <a:t>, with each one strictly harder than the previous!</a:t>
            </a:r>
          </a:p>
        </p:txBody>
      </p:sp>
    </p:spTree>
    <p:extLst>
      <p:ext uri="{BB962C8B-B14F-4D97-AF65-F5344CB8AC3E}">
        <p14:creationId xmlns:p14="http://schemas.microsoft.com/office/powerpoint/2010/main" val="386649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We want a problem that builds intuition about how we might be able to encode any problem in </a:t>
                </a:r>
                <a:r>
                  <a:rPr lang="en-US" b="1" dirty="0"/>
                  <a:t>NP</a:t>
                </a:r>
              </a:p>
              <a:p>
                <a:r>
                  <a:rPr lang="en-US" dirty="0"/>
                  <a:t>Consider a circuit</a:t>
                </a:r>
              </a:p>
              <a:p>
                <a:pPr lvl="1"/>
                <a:r>
                  <a:rPr lang="en-US" dirty="0"/>
                  <a:t>A labeled, directed, acyclic graph with sources (no incoming edges) that are 0, 1, or the name of a variable</a:t>
                </a:r>
              </a:p>
              <a:p>
                <a:pPr lvl="1"/>
                <a:r>
                  <a:rPr lang="en-US" dirty="0"/>
                  <a:t>Every other node corresponds to operators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 </m:t>
                    </m:r>
                  </m:oMath>
                </a14:m>
                <a:r>
                  <a:rPr lang="en-US" dirty="0"/>
                  <a:t>(AND),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en-US" dirty="0"/>
                  <a:t> (OR),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∼</m:t>
                    </m:r>
                  </m:oMath>
                </a14:m>
                <a:r>
                  <a:rPr lang="en-US" dirty="0"/>
                  <a:t> (NOT)</a:t>
                </a:r>
              </a:p>
              <a:p>
                <a:pPr lvl="1"/>
                <a:r>
                  <a:rPr lang="en-US" dirty="0"/>
                  <a:t>A single node with no outgoing edges is the output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182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 satisfiability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circuit satisfiability problem takes such a circuit as input and asks if there is an assignment of values to inputs that causes the output to be 1</a:t>
            </a:r>
          </a:p>
          <a:p>
            <a:pPr lvl="1"/>
            <a:r>
              <a:rPr lang="en-US" dirty="0"/>
              <a:t>If there is, the circuit is </a:t>
            </a:r>
            <a:r>
              <a:rPr lang="en-US" b="1" dirty="0" err="1"/>
              <a:t>satisfiable</a:t>
            </a:r>
            <a:endParaRPr lang="en-US" b="1" dirty="0"/>
          </a:p>
          <a:p>
            <a:pPr lvl="1"/>
            <a:r>
              <a:rPr lang="en-US" dirty="0"/>
              <a:t>A </a:t>
            </a:r>
            <a:r>
              <a:rPr lang="en-US" b="1" dirty="0"/>
              <a:t>satisfying assignment</a:t>
            </a:r>
            <a:r>
              <a:rPr lang="en-US" dirty="0"/>
              <a:t> is one that results in this output of 1</a:t>
            </a:r>
          </a:p>
          <a:p>
            <a:r>
              <a:rPr lang="en-US" dirty="0"/>
              <a:t>Circuit satisfiability is </a:t>
            </a:r>
            <a:r>
              <a:rPr lang="en-US" b="1" dirty="0"/>
              <a:t>NP-complete</a:t>
            </a:r>
            <a:r>
              <a:rPr lang="en-US" dirty="0"/>
              <a:t> because we can reduce any problem in </a:t>
            </a:r>
            <a:r>
              <a:rPr lang="en-US" b="1" dirty="0"/>
              <a:t>NP</a:t>
            </a:r>
            <a:r>
              <a:rPr lang="en-US" dirty="0"/>
              <a:t> to it</a:t>
            </a:r>
          </a:p>
        </p:txBody>
      </p:sp>
    </p:spTree>
    <p:extLst>
      <p:ext uri="{BB962C8B-B14F-4D97-AF65-F5344CB8AC3E}">
        <p14:creationId xmlns:p14="http://schemas.microsoft.com/office/powerpoint/2010/main" val="183968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we reduce anything in NP to circuit satisfiability?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algorithm that takes a fixed number </a:t>
            </a:r>
            <a:r>
              <a:rPr lang="en-US" b="1" i="1" dirty="0"/>
              <a:t>n</a:t>
            </a:r>
            <a:r>
              <a:rPr lang="en-US" dirty="0"/>
              <a:t> of bits as input and produces a "yes" or "no" answer can be represented by this kind of circuit</a:t>
            </a:r>
          </a:p>
          <a:p>
            <a:r>
              <a:rPr lang="en-US" dirty="0"/>
              <a:t>The circuit is the same as an algorithm because its output is 1 on precisely the inputs for which the  algorithm outputs "yes"</a:t>
            </a:r>
          </a:p>
          <a:p>
            <a:r>
              <a:rPr lang="en-US" dirty="0"/>
              <a:t>If the algorithm takes a number of steps that is polynomial in </a:t>
            </a:r>
            <a:r>
              <a:rPr lang="en-US" b="1" i="1" dirty="0"/>
              <a:t>n</a:t>
            </a:r>
            <a:r>
              <a:rPr lang="en-US" dirty="0"/>
              <a:t>, the circuit must have polynomial size</a:t>
            </a:r>
          </a:p>
          <a:p>
            <a:r>
              <a:rPr lang="en-US" dirty="0"/>
              <a:t>The Cook-Levin theorem goes into careful detail about how to construct such a circuit from an algorithm</a:t>
            </a:r>
          </a:p>
        </p:txBody>
      </p:sp>
    </p:spTree>
    <p:extLst>
      <p:ext uri="{BB962C8B-B14F-4D97-AF65-F5344CB8AC3E}">
        <p14:creationId xmlns:p14="http://schemas.microsoft.com/office/powerpoint/2010/main" val="156781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3-Satisfiability is NP-complete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Proof:</a:t>
            </a:r>
          </a:p>
          <a:p>
            <a:pPr lvl="1"/>
            <a:r>
              <a:rPr lang="en-US" dirty="0"/>
              <a:t>3-SAT is in </a:t>
            </a:r>
            <a:r>
              <a:rPr lang="en-US" b="1" dirty="0"/>
              <a:t>NP</a:t>
            </a:r>
            <a:r>
              <a:rPr lang="en-US" dirty="0"/>
              <a:t> since we can verify in polynomial time that a truth assignment satisfies a given set of clauses.</a:t>
            </a:r>
          </a:p>
          <a:p>
            <a:pPr lvl="1"/>
            <a:r>
              <a:rPr lang="en-US" dirty="0"/>
              <a:t>By reducing circuit satisfiability to 3-SAT, we will thus prove that 3-SAT is </a:t>
            </a:r>
            <a:r>
              <a:rPr lang="en-US" b="1" dirty="0"/>
              <a:t>NP-complete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Turn any circuit into an equivalent instance of SAT with </a:t>
            </a:r>
            <a:r>
              <a:rPr lang="en-US" b="1" dirty="0"/>
              <a:t>at most</a:t>
            </a:r>
            <a:r>
              <a:rPr lang="en-US" dirty="0"/>
              <a:t> 3 variables per clause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Turn any instance of SAT where each clause has at most 3 variables into an equivalent instance with </a:t>
            </a:r>
            <a:r>
              <a:rPr lang="en-US" b="1" dirty="0"/>
              <a:t>exactly</a:t>
            </a:r>
            <a:r>
              <a:rPr lang="en-US" dirty="0"/>
              <a:t> 3 variables</a:t>
            </a:r>
          </a:p>
        </p:txBody>
      </p:sp>
    </p:spTree>
    <p:extLst>
      <p:ext uri="{BB962C8B-B14F-4D97-AF65-F5344CB8AC3E}">
        <p14:creationId xmlns:p14="http://schemas.microsoft.com/office/powerpoint/2010/main" val="178153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Convert circuit </a:t>
            </a:r>
            <a:r>
              <a:rPr lang="en-US" i="1" dirty="0"/>
              <a:t>K</a:t>
            </a:r>
            <a:r>
              <a:rPr lang="en-US" dirty="0"/>
              <a:t> to SAT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775192"/>
                <a:ext cx="10744200" cy="4930409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Make variable </a:t>
                </a:r>
                <a:r>
                  <a:rPr lang="en-US" b="1" i="1" dirty="0"/>
                  <a:t>x</a:t>
                </a:r>
                <a:r>
                  <a:rPr lang="en-US" b="1" i="1" baseline="-25000" dirty="0"/>
                  <a:t>v</a:t>
                </a:r>
                <a:r>
                  <a:rPr lang="en-US" dirty="0"/>
                  <a:t> for each node </a:t>
                </a:r>
                <a:r>
                  <a:rPr lang="en-US" b="1" i="1" dirty="0"/>
                  <a:t>v</a:t>
                </a:r>
                <a:r>
                  <a:rPr lang="en-US" dirty="0"/>
                  <a:t> of </a:t>
                </a:r>
                <a:r>
                  <a:rPr lang="en-US" b="1" i="1" dirty="0"/>
                  <a:t>K</a:t>
                </a:r>
                <a:r>
                  <a:rPr lang="en-US" dirty="0"/>
                  <a:t> to hold the truth value for that node</a:t>
                </a:r>
              </a:p>
              <a:p>
                <a:pPr lvl="1"/>
                <a:r>
                  <a:rPr lang="en-US" dirty="0"/>
                  <a:t>If </a:t>
                </a:r>
                <a:r>
                  <a:rPr lang="en-US" b="1" i="1" dirty="0"/>
                  <a:t>v</a:t>
                </a:r>
                <a:r>
                  <a:rPr lang="en-US" dirty="0"/>
                  <a:t> is a NOT and its entering edge comes from </a:t>
                </a:r>
                <a:r>
                  <a:rPr lang="en-US" b="1" i="1" dirty="0"/>
                  <a:t>u</a:t>
                </a:r>
                <a:r>
                  <a:rPr lang="en-US" dirty="0"/>
                  <a:t>, then we need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/>
                  <a:t>, for that, we add clauses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and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(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:r>
                  <a:rPr lang="en-US" b="1" i="1" dirty="0"/>
                  <a:t>v</a:t>
                </a:r>
                <a:r>
                  <a:rPr lang="en-US" dirty="0"/>
                  <a:t> is an OR and its entering edges come from </a:t>
                </a:r>
                <a:r>
                  <a:rPr lang="en-US" b="1" i="1" dirty="0"/>
                  <a:t>u</a:t>
                </a:r>
                <a:r>
                  <a:rPr lang="en-US" dirty="0"/>
                  <a:t> and </a:t>
                </a:r>
                <a:r>
                  <a:rPr lang="en-US" b="1" i="1" dirty="0"/>
                  <a:t>w</a:t>
                </a:r>
                <a:r>
                  <a:rPr lang="en-US" dirty="0"/>
                  <a:t>, we need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/>
                  <a:t>, for that we add clauses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:r>
                  <a:rPr lang="en-US" b="1" i="1" dirty="0"/>
                  <a:t>v</a:t>
                </a:r>
                <a:r>
                  <a:rPr lang="en-US" dirty="0"/>
                  <a:t> is an AND and its entering edges come from </a:t>
                </a:r>
                <a:r>
                  <a:rPr lang="en-US" b="1" i="1" dirty="0"/>
                  <a:t>u</a:t>
                </a:r>
                <a:r>
                  <a:rPr lang="en-US" dirty="0"/>
                  <a:t> and </a:t>
                </a:r>
                <a:r>
                  <a:rPr lang="en-US" b="1" i="1" dirty="0"/>
                  <a:t>w</a:t>
                </a:r>
                <a:r>
                  <a:rPr lang="en-US" dirty="0"/>
                  <a:t>, we need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dirty="0"/>
                  <a:t>, for that we add clauses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sub>
                            </m:sSub>
                          </m:e>
                        </m:acc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If </a:t>
                </a:r>
                <a:r>
                  <a:rPr lang="en-US" b="1" i="1" dirty="0"/>
                  <a:t>v</a:t>
                </a:r>
                <a:r>
                  <a:rPr lang="en-US" dirty="0"/>
                  <a:t> is a 1 or a 0, we set it to the clause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/>
                  <a:t>, respectively</a:t>
                </a:r>
              </a:p>
              <a:p>
                <a:pPr lvl="1"/>
                <a:r>
                  <a:rPr lang="en-US" dirty="0"/>
                  <a:t>If </a:t>
                </a:r>
                <a:r>
                  <a:rPr lang="en-US" b="1" i="1" dirty="0"/>
                  <a:t>v</a:t>
                </a:r>
                <a:r>
                  <a:rPr lang="en-US" dirty="0"/>
                  <a:t> is the output node, we add the clause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/>
                  <a:t> to force it to 1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775192"/>
                <a:ext cx="10744200" cy="4930409"/>
              </a:xfrm>
              <a:blipFill>
                <a:blip r:embed="rId2"/>
                <a:stretch>
                  <a:fillRect t="-1483" r="-5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5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2: Converting the SAT to 3-SAT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3-SAT has exactly three variables for each clause, but some of our clauses have one or two variables</a:t>
                </a:r>
              </a:p>
              <a:p>
                <a:r>
                  <a:rPr lang="en-US" dirty="0"/>
                  <a:t>Create four new variables: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endParaRPr lang="en-US" dirty="0"/>
              </a:p>
              <a:p>
                <a:r>
                  <a:rPr lang="en-US" dirty="0"/>
                  <a:t>Create four clauses for each: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These clauses force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Then, for two-term clause, we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with it, and for any single term clause we OR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with it</a:t>
                </a:r>
              </a:p>
              <a:p>
                <a:r>
                  <a:rPr lang="en-US" dirty="0"/>
                  <a:t>This new formula is </a:t>
                </a:r>
                <a:r>
                  <a:rPr lang="en-US" dirty="0" err="1"/>
                  <a:t>satisfiable</a:t>
                </a:r>
                <a:r>
                  <a:rPr lang="en-US" dirty="0"/>
                  <a:t> if and only if the original circuit was, and we were able to construct it in polynomial time.</a:t>
                </a:r>
              </a:p>
              <a:p>
                <a:r>
                  <a:rPr lang="en-US" dirty="0"/>
                  <a:t>Thus, circuit SAT ≤</a:t>
                </a:r>
                <a:r>
                  <a:rPr lang="en-US" i="1" baseline="-25000" dirty="0"/>
                  <a:t>P</a:t>
                </a:r>
                <a:r>
                  <a:rPr lang="en-US" dirty="0"/>
                  <a:t> 3-SAT, and 3-SAT is </a:t>
                </a:r>
                <a:r>
                  <a:rPr lang="en-US" b="1" dirty="0"/>
                  <a:t>NP-complete</a:t>
                </a:r>
                <a:r>
                  <a:rPr lang="en-US" dirty="0"/>
                  <a:t>.</a:t>
                </a:r>
              </a:p>
              <a:p>
                <a:pPr marL="118872" indent="0">
                  <a:buNone/>
                </a:pPr>
                <a:r>
                  <a:rPr lang="en-US" dirty="0"/>
                  <a:t>∎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56" t="-2372" r="-389" b="-18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860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get a bunch for free!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Earlier, we showed:</a:t>
            </a:r>
          </a:p>
          <a:p>
            <a:pPr lvl="1"/>
            <a:r>
              <a:rPr lang="en-US" dirty="0"/>
              <a:t>3-SAT ≤</a:t>
            </a:r>
            <a:r>
              <a:rPr lang="en-US" i="1" baseline="-25000" dirty="0"/>
              <a:t>P</a:t>
            </a:r>
            <a:r>
              <a:rPr lang="en-US" dirty="0"/>
              <a:t> independent set ≤</a:t>
            </a:r>
            <a:r>
              <a:rPr lang="en-US" i="1" baseline="-25000" dirty="0"/>
              <a:t>P</a:t>
            </a:r>
            <a:r>
              <a:rPr lang="en-US" dirty="0"/>
              <a:t> vertex cover ≤</a:t>
            </a:r>
            <a:r>
              <a:rPr lang="en-US" i="1" baseline="-25000" dirty="0"/>
              <a:t>P</a:t>
            </a:r>
            <a:r>
              <a:rPr lang="en-US" dirty="0"/>
              <a:t> set cover</a:t>
            </a:r>
          </a:p>
          <a:p>
            <a:r>
              <a:rPr lang="en-US" dirty="0"/>
              <a:t>By the transitivity of polynomial-time reduction, circuit SAT is reducible to all of these problems</a:t>
            </a:r>
          </a:p>
          <a:p>
            <a:r>
              <a:rPr lang="en-US" dirty="0"/>
              <a:t>Thus, all of these problems are </a:t>
            </a:r>
            <a:r>
              <a:rPr lang="en-US" b="1" dirty="0"/>
              <a:t>NP-complete</a:t>
            </a:r>
          </a:p>
        </p:txBody>
      </p:sp>
    </p:spTree>
    <p:extLst>
      <p:ext uri="{BB962C8B-B14F-4D97-AF65-F5344CB8AC3E}">
        <p14:creationId xmlns:p14="http://schemas.microsoft.com/office/powerpoint/2010/main" val="123466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Strategy for proving problems NP-complete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Given a problem </a:t>
                </a:r>
                <a:r>
                  <a:rPr lang="en-US" b="1" i="1" dirty="0"/>
                  <a:t>X</a:t>
                </a:r>
                <a:r>
                  <a:rPr lang="en-US" dirty="0"/>
                  <a:t> that might be </a:t>
                </a:r>
                <a:r>
                  <a:rPr lang="en-US" b="1" dirty="0"/>
                  <a:t>NP-complete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Prove that </a:t>
                </a:r>
                <a:r>
                  <a:rPr lang="en-US" b="1" i="1" dirty="0"/>
                  <a:t>X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NP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Choose a problem </a:t>
                </a:r>
                <a:r>
                  <a:rPr lang="en-US" b="1" i="1" dirty="0"/>
                  <a:t>Y</a:t>
                </a:r>
                <a:r>
                  <a:rPr lang="en-US" dirty="0"/>
                  <a:t> that is known to be </a:t>
                </a:r>
                <a:r>
                  <a:rPr lang="en-US" b="1" dirty="0"/>
                  <a:t>NP-complete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Prove that </a:t>
                </a:r>
                <a:r>
                  <a:rPr lang="en-US" b="1" i="1" dirty="0"/>
                  <a:t>Y</a:t>
                </a:r>
                <a:r>
                  <a:rPr lang="en-US" dirty="0"/>
                  <a:t> ≤</a:t>
                </a:r>
                <a:r>
                  <a:rPr lang="en-US" i="1" baseline="-25000" dirty="0"/>
                  <a:t>P</a:t>
                </a:r>
                <a:r>
                  <a:rPr lang="en-US" dirty="0"/>
                  <a:t>  </a:t>
                </a:r>
                <a:r>
                  <a:rPr lang="en-US" b="1" i="1" dirty="0"/>
                  <a:t>X</a:t>
                </a:r>
              </a:p>
              <a:p>
                <a:pPr lvl="1"/>
                <a:r>
                  <a:rPr lang="en-US" dirty="0"/>
                  <a:t>Specifically, consider an arbitrary instance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Y</a:t>
                </a:r>
                <a:r>
                  <a:rPr lang="en-US" dirty="0"/>
                  <a:t> of </a:t>
                </a:r>
                <a:r>
                  <a:rPr lang="en-US" b="1" i="1" dirty="0"/>
                  <a:t>Y</a:t>
                </a:r>
                <a:r>
                  <a:rPr lang="en-US" dirty="0"/>
                  <a:t> and show how to construct in polynomial time an instance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X</a:t>
                </a:r>
                <a:r>
                  <a:rPr lang="en-US" dirty="0"/>
                  <a:t> of </a:t>
                </a:r>
                <a:r>
                  <a:rPr lang="en-US" b="1" i="1" dirty="0"/>
                  <a:t>X</a:t>
                </a:r>
                <a:r>
                  <a:rPr lang="en-US" dirty="0"/>
                  <a:t> such that:</a:t>
                </a:r>
              </a:p>
              <a:p>
                <a:pPr marL="1225296" lvl="2" indent="-457200">
                  <a:buFont typeface="+mj-lt"/>
                  <a:buAutoNum type="alphaLcPeriod"/>
                </a:pPr>
                <a:r>
                  <a:rPr lang="en-US" dirty="0"/>
                  <a:t>If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Y</a:t>
                </a:r>
                <a:r>
                  <a:rPr lang="en-US" dirty="0"/>
                  <a:t> is a "yes" instance of </a:t>
                </a:r>
                <a:r>
                  <a:rPr lang="en-US" b="1" i="1" dirty="0"/>
                  <a:t>Y</a:t>
                </a:r>
                <a:r>
                  <a:rPr lang="en-US" dirty="0"/>
                  <a:t>, then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X</a:t>
                </a:r>
                <a:r>
                  <a:rPr lang="en-US" dirty="0"/>
                  <a:t> is a "yes" instance of </a:t>
                </a:r>
                <a:r>
                  <a:rPr lang="en-US" b="1" i="1" dirty="0"/>
                  <a:t>X</a:t>
                </a:r>
              </a:p>
              <a:p>
                <a:pPr marL="1225296" lvl="2" indent="-457200">
                  <a:buFont typeface="+mj-lt"/>
                  <a:buAutoNum type="alphaLcPeriod"/>
                </a:pPr>
                <a:r>
                  <a:rPr lang="en-US" dirty="0"/>
                  <a:t>If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X</a:t>
                </a:r>
                <a:r>
                  <a:rPr lang="en-US" dirty="0"/>
                  <a:t> is a "yes" instance of </a:t>
                </a:r>
                <a:r>
                  <a:rPr lang="en-US" b="1" i="1" dirty="0"/>
                  <a:t>X</a:t>
                </a:r>
                <a:r>
                  <a:rPr lang="en-US" dirty="0"/>
                  <a:t>, then </a:t>
                </a:r>
                <a:r>
                  <a:rPr lang="en-US" b="1" i="1" dirty="0" err="1"/>
                  <a:t>s</a:t>
                </a:r>
                <a:r>
                  <a:rPr lang="en-US" b="1" i="1" baseline="-25000" dirty="0" err="1"/>
                  <a:t>Y</a:t>
                </a:r>
                <a:r>
                  <a:rPr lang="en-US" dirty="0"/>
                  <a:t> is a "yes" instance of </a:t>
                </a:r>
                <a:r>
                  <a:rPr lang="en-US" b="1" i="1" dirty="0"/>
                  <a:t>Y</a:t>
                </a:r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22"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228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F0DE4-C3A3-4C77-89B1-9CE503738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BB370-CB21-449A-A044-47C1057D0A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3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Reductions via gadgets</a:t>
            </a:r>
          </a:p>
          <a:p>
            <a:r>
              <a:rPr lang="en-US" dirty="0"/>
              <a:t>Efficient certification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Programming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86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Weighted interval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</a:t>
            </a:r>
            <a:r>
              <a:rPr lang="en-US" b="1" dirty="0"/>
              <a:t>weighted interval scheduling</a:t>
            </a:r>
            <a:r>
              <a:rPr lang="en-US" dirty="0"/>
              <a:t> problem extends interval scheduling by attaching a weight (usually a real number) to each request</a:t>
            </a:r>
          </a:p>
          <a:p>
            <a:r>
              <a:rPr lang="en-US" dirty="0"/>
              <a:t>Now the goal is not to maximize the </a:t>
            </a:r>
            <a:r>
              <a:rPr lang="en-US" b="1" dirty="0"/>
              <a:t>number</a:t>
            </a:r>
            <a:r>
              <a:rPr lang="en-US" dirty="0"/>
              <a:t> of requests served but the total </a:t>
            </a:r>
            <a:r>
              <a:rPr lang="en-US" b="1" dirty="0"/>
              <a:t>weight</a:t>
            </a:r>
          </a:p>
          <a:p>
            <a:r>
              <a:rPr lang="en-US" dirty="0"/>
              <a:t>Our greedy approach is worthless, since some high value requests might be tossed out</a:t>
            </a:r>
          </a:p>
          <a:p>
            <a:r>
              <a:rPr lang="en-US" dirty="0"/>
              <a:t>We could try all possible subsets of requests, but there are </a:t>
            </a:r>
            <a:r>
              <a:rPr lang="en-US" b="1" dirty="0"/>
              <a:t>exponential</a:t>
            </a:r>
            <a:r>
              <a:rPr lang="en-US" dirty="0"/>
              <a:t> of those</a:t>
            </a:r>
          </a:p>
          <a:p>
            <a:r>
              <a:rPr lang="en-US" b="1" dirty="0"/>
              <a:t>Dynamic programming</a:t>
            </a:r>
            <a:r>
              <a:rPr lang="en-US" dirty="0"/>
              <a:t> will allow us to save parts of optimal answers and combine them efficiently</a:t>
            </a:r>
          </a:p>
        </p:txBody>
      </p:sp>
    </p:spTree>
    <p:extLst>
      <p:ext uri="{BB962C8B-B14F-4D97-AF65-F5344CB8AC3E}">
        <p14:creationId xmlns:p14="http://schemas.microsoft.com/office/powerpoint/2010/main" val="125139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</a:t>
            </a:r>
            <a:r>
              <a:rPr lang="en-US" b="1" i="1" dirty="0"/>
              <a:t>n</a:t>
            </a:r>
            <a:r>
              <a:rPr lang="en-US" dirty="0"/>
              <a:t> requests labeled 1, 2,…, </a:t>
            </a:r>
            <a:r>
              <a:rPr lang="en-US" b="1" i="1" dirty="0"/>
              <a:t>n</a:t>
            </a:r>
          </a:p>
          <a:p>
            <a:r>
              <a:rPr lang="en-US" dirty="0"/>
              <a:t>Request </a:t>
            </a:r>
            <a:r>
              <a:rPr lang="en-US" b="1" i="1" dirty="0" err="1"/>
              <a:t>i</a:t>
            </a:r>
            <a:r>
              <a:rPr lang="en-US" dirty="0"/>
              <a:t> has a start time </a:t>
            </a:r>
            <a:r>
              <a:rPr lang="en-US" b="1" i="1" dirty="0" err="1"/>
              <a:t>s</a:t>
            </a:r>
            <a:r>
              <a:rPr lang="en-US" b="1" i="1" baseline="-25000" dirty="0" err="1"/>
              <a:t>i</a:t>
            </a:r>
            <a:r>
              <a:rPr lang="en-US" dirty="0"/>
              <a:t> and a finish time </a:t>
            </a:r>
            <a:r>
              <a:rPr lang="en-US" b="1" i="1" dirty="0"/>
              <a:t>f</a:t>
            </a:r>
            <a:r>
              <a:rPr lang="en-US" b="1" i="1" baseline="-25000" dirty="0"/>
              <a:t>i</a:t>
            </a:r>
          </a:p>
          <a:p>
            <a:r>
              <a:rPr lang="en-US" dirty="0"/>
              <a:t>Request </a:t>
            </a:r>
            <a:r>
              <a:rPr lang="en-US" b="1" i="1" dirty="0" err="1"/>
              <a:t>i</a:t>
            </a:r>
            <a:r>
              <a:rPr lang="en-US" dirty="0"/>
              <a:t> has a value </a:t>
            </a:r>
            <a:r>
              <a:rPr lang="en-US" b="1" i="1" dirty="0"/>
              <a:t>v</a:t>
            </a:r>
            <a:r>
              <a:rPr lang="en-US" b="1" i="1" baseline="-25000" dirty="0"/>
              <a:t>i</a:t>
            </a:r>
            <a:endParaRPr lang="en-US" dirty="0"/>
          </a:p>
          <a:p>
            <a:r>
              <a:rPr lang="en-US" dirty="0"/>
              <a:t>Two intervals are </a:t>
            </a:r>
            <a:r>
              <a:rPr lang="en-US" b="1" dirty="0"/>
              <a:t>compatible</a:t>
            </a:r>
            <a:r>
              <a:rPr lang="en-US" dirty="0"/>
              <a:t> if they don't overlap</a:t>
            </a:r>
          </a:p>
        </p:txBody>
      </p:sp>
    </p:spTree>
    <p:extLst>
      <p:ext uri="{BB962C8B-B14F-4D97-AF65-F5344CB8AC3E}">
        <p14:creationId xmlns:p14="http://schemas.microsoft.com/office/powerpoint/2010/main" val="1519779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the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go back to our intuition from the unweighted problem</a:t>
            </a:r>
          </a:p>
          <a:p>
            <a:r>
              <a:rPr lang="en-US" dirty="0"/>
              <a:t>Imagine that the requests are sorted by finish time so that </a:t>
            </a:r>
            <a:r>
              <a:rPr lang="en-US" b="1" i="1" dirty="0"/>
              <a:t>f</a:t>
            </a:r>
            <a:r>
              <a:rPr lang="en-US" baseline="-25000" dirty="0"/>
              <a:t>1</a:t>
            </a:r>
            <a:r>
              <a:rPr lang="en-US" dirty="0"/>
              <a:t> ≤ </a:t>
            </a:r>
            <a:r>
              <a:rPr lang="en-US" b="1" i="1" dirty="0"/>
              <a:t>f</a:t>
            </a:r>
            <a:r>
              <a:rPr lang="en-US" baseline="-25000" dirty="0"/>
              <a:t>2</a:t>
            </a:r>
            <a:r>
              <a:rPr lang="en-US" dirty="0"/>
              <a:t> ≤ … ≤ </a:t>
            </a:r>
            <a:r>
              <a:rPr lang="en-US" b="1" i="1" dirty="0" err="1"/>
              <a:t>f</a:t>
            </a:r>
            <a:r>
              <a:rPr lang="en-US" b="1" i="1" baseline="-25000" dirty="0" err="1"/>
              <a:t>n</a:t>
            </a:r>
            <a:endParaRPr lang="en-US" b="1" i="1" baseline="-25000" dirty="0"/>
          </a:p>
          <a:p>
            <a:r>
              <a:rPr lang="en-US" dirty="0"/>
              <a:t>We say that request </a:t>
            </a:r>
            <a:r>
              <a:rPr lang="en-US" b="1" i="1" dirty="0" err="1"/>
              <a:t>i</a:t>
            </a:r>
            <a:r>
              <a:rPr lang="en-US" dirty="0"/>
              <a:t> comes before request </a:t>
            </a:r>
            <a:r>
              <a:rPr lang="en-US" b="1" i="1" dirty="0"/>
              <a:t>j</a:t>
            </a:r>
            <a:r>
              <a:rPr lang="en-US" dirty="0"/>
              <a:t> if </a:t>
            </a:r>
            <a:r>
              <a:rPr lang="en-US" b="1" i="1" dirty="0" err="1"/>
              <a:t>i</a:t>
            </a:r>
            <a:r>
              <a:rPr lang="en-US" dirty="0"/>
              <a:t> &lt; </a:t>
            </a:r>
            <a:r>
              <a:rPr lang="en-US" b="1" i="1" dirty="0"/>
              <a:t>j</a:t>
            </a:r>
            <a:r>
              <a:rPr lang="en-US" dirty="0"/>
              <a:t>, giving a natural left-to-right order</a:t>
            </a:r>
          </a:p>
          <a:p>
            <a:r>
              <a:rPr lang="en-US" dirty="0"/>
              <a:t>For any request </a:t>
            </a:r>
            <a:r>
              <a:rPr lang="en-US" b="1" i="1" dirty="0"/>
              <a:t>j</a:t>
            </a:r>
            <a:r>
              <a:rPr lang="en-US" dirty="0"/>
              <a:t>, let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 be the largest index </a:t>
            </a:r>
            <a:r>
              <a:rPr lang="en-US" b="1" i="1" dirty="0" err="1"/>
              <a:t>i</a:t>
            </a:r>
            <a:r>
              <a:rPr lang="en-US" dirty="0"/>
              <a:t> &lt; </a:t>
            </a:r>
            <a:r>
              <a:rPr lang="en-US" b="1" i="1" dirty="0"/>
              <a:t>j</a:t>
            </a:r>
            <a:r>
              <a:rPr lang="en-US" dirty="0"/>
              <a:t> such that request </a:t>
            </a:r>
            <a:r>
              <a:rPr lang="en-US" b="1" i="1" dirty="0" err="1"/>
              <a:t>i</a:t>
            </a:r>
            <a:r>
              <a:rPr lang="en-US" dirty="0"/>
              <a:t> ends before </a:t>
            </a:r>
            <a:r>
              <a:rPr lang="en-US" b="1" i="1" dirty="0"/>
              <a:t>j</a:t>
            </a:r>
            <a:r>
              <a:rPr lang="en-US" dirty="0"/>
              <a:t> begins</a:t>
            </a:r>
          </a:p>
          <a:p>
            <a:pPr lvl="1"/>
            <a:r>
              <a:rPr lang="en-US" dirty="0"/>
              <a:t>If there is no such request, then 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 = 0</a:t>
            </a:r>
          </a:p>
        </p:txBody>
      </p:sp>
    </p:spTree>
    <p:extLst>
      <p:ext uri="{BB962C8B-B14F-4D97-AF65-F5344CB8AC3E}">
        <p14:creationId xmlns:p14="http://schemas.microsoft.com/office/powerpoint/2010/main" val="212064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j</a:t>
            </a:r>
            <a:r>
              <a:rPr lang="en-US" dirty="0"/>
              <a:t>) examples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470010" y="2514600"/>
            <a:ext cx="6445391" cy="3352800"/>
            <a:chOff x="685800" y="2514600"/>
            <a:chExt cx="6740716" cy="33528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685800" y="2514600"/>
              <a:ext cx="2057400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447800" y="3200400"/>
              <a:ext cx="3013656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429000" y="3886200"/>
              <a:ext cx="2209800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922172" y="4572000"/>
              <a:ext cx="4326228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865744" y="5257800"/>
              <a:ext cx="1177344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184510" y="5867400"/>
              <a:ext cx="1242006" cy="0"/>
            </a:xfrm>
            <a:prstGeom prst="line">
              <a:avLst/>
            </a:prstGeom>
            <a:ln w="25400">
              <a:headEnd type="oval" w="lg" len="lg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1447800" y="1679508"/>
            <a:ext cx="1219200" cy="4534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Index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1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2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3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4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5</a:t>
            </a:r>
          </a:p>
          <a:p>
            <a:pPr algn="ctr">
              <a:lnSpc>
                <a:spcPct val="140000"/>
              </a:lnSpc>
            </a:pPr>
            <a:r>
              <a:rPr lang="en-US" sz="32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144000" y="1987689"/>
            <a:ext cx="1600200" cy="422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(1) = 0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(2) = 0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(3) = 1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(4) = 0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(5) = 3</a:t>
            </a:r>
          </a:p>
          <a:p>
            <a:pPr>
              <a:lnSpc>
                <a:spcPct val="140000"/>
              </a:lnSpc>
            </a:pPr>
            <a:r>
              <a:rPr lang="en-US" sz="3200" i="1" dirty="0"/>
              <a:t>p</a:t>
            </a:r>
            <a:r>
              <a:rPr lang="en-US" sz="3200" dirty="0"/>
              <a:t>(6) =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148839" y="198769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34635" y="2658779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44716" y="334833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15757" y="403413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727809" y="4773752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32609" y="533400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660981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Iterative solution to find value  of weighted interval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Iterative-Compute-Opt</a:t>
            </a:r>
          </a:p>
          <a:p>
            <a:pPr lvl="1"/>
            <a:r>
              <a:rPr lang="en-US" b="1" i="1" dirty="0"/>
              <a:t>M</a:t>
            </a:r>
            <a:r>
              <a:rPr lang="en-US" dirty="0"/>
              <a:t>[0] = 0</a:t>
            </a:r>
          </a:p>
          <a:p>
            <a:pPr lvl="1"/>
            <a:r>
              <a:rPr lang="en-US" dirty="0"/>
              <a:t>For </a:t>
            </a:r>
            <a:r>
              <a:rPr lang="en-US" b="1" i="1" dirty="0"/>
              <a:t>j</a:t>
            </a:r>
            <a:r>
              <a:rPr lang="en-US" dirty="0"/>
              <a:t> = 1 up to </a:t>
            </a:r>
            <a:r>
              <a:rPr lang="en-US" b="1" i="1" dirty="0"/>
              <a:t>n</a:t>
            </a:r>
          </a:p>
          <a:p>
            <a:pPr lvl="2"/>
            <a:r>
              <a:rPr lang="en-US" b="1" i="1" dirty="0"/>
              <a:t>M</a:t>
            </a:r>
            <a:r>
              <a:rPr lang="en-US" dirty="0"/>
              <a:t>[j] = max(</a:t>
            </a:r>
            <a:r>
              <a:rPr lang="en-US" b="1" i="1" dirty="0" err="1"/>
              <a:t>v</a:t>
            </a:r>
            <a:r>
              <a:rPr lang="en-US" b="1" i="1" baseline="-25000" dirty="0" err="1"/>
              <a:t>j</a:t>
            </a:r>
            <a:r>
              <a:rPr lang="en-US" dirty="0"/>
              <a:t> +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)], M[</a:t>
            </a:r>
            <a:r>
              <a:rPr lang="en-US" b="1" i="1" dirty="0"/>
              <a:t>j</a:t>
            </a:r>
            <a:r>
              <a:rPr lang="en-US" dirty="0"/>
              <a:t> – 1])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Algorithm is O(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157509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for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Find-Solution(</a:t>
            </a:r>
            <a:r>
              <a:rPr lang="en-US" b="1" i="1" dirty="0"/>
              <a:t>j</a:t>
            </a:r>
            <a:r>
              <a:rPr lang="en-US" dirty="0"/>
              <a:t>, </a:t>
            </a:r>
            <a:r>
              <a:rPr lang="en-US" b="1" i="1" dirty="0"/>
              <a:t>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j</a:t>
            </a:r>
            <a:r>
              <a:rPr lang="en-US" dirty="0"/>
              <a:t> = 0 then</a:t>
            </a:r>
          </a:p>
          <a:p>
            <a:pPr lvl="2"/>
            <a:r>
              <a:rPr lang="en-US" dirty="0"/>
              <a:t>Output nothing</a:t>
            </a:r>
          </a:p>
          <a:p>
            <a:pPr lvl="1"/>
            <a:r>
              <a:rPr lang="en-US" dirty="0"/>
              <a:t>Else if </a:t>
            </a:r>
            <a:r>
              <a:rPr lang="en-US" b="1" i="1" dirty="0" err="1"/>
              <a:t>v</a:t>
            </a:r>
            <a:r>
              <a:rPr lang="en-US" b="1" i="1" baseline="-25000" dirty="0" err="1"/>
              <a:t>j</a:t>
            </a:r>
            <a:r>
              <a:rPr lang="en-US" dirty="0"/>
              <a:t> +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)] ≥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j</a:t>
            </a:r>
            <a:r>
              <a:rPr lang="en-US" dirty="0"/>
              <a:t> – 1] then</a:t>
            </a:r>
          </a:p>
          <a:p>
            <a:pPr lvl="2"/>
            <a:r>
              <a:rPr lang="en-US" dirty="0"/>
              <a:t>Output </a:t>
            </a:r>
            <a:r>
              <a:rPr lang="en-US" b="1" i="1" dirty="0"/>
              <a:t>j</a:t>
            </a:r>
            <a:r>
              <a:rPr lang="en-US" dirty="0"/>
              <a:t> together with the result of Find-Solution(</a:t>
            </a:r>
            <a:r>
              <a:rPr lang="en-US" b="1" i="1" dirty="0"/>
              <a:t>p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Output the result of Find-Solution(</a:t>
            </a:r>
            <a:r>
              <a:rPr lang="en-US" b="1" i="1" dirty="0"/>
              <a:t>j</a:t>
            </a:r>
            <a:r>
              <a:rPr lang="en-US" dirty="0"/>
              <a:t> – 1)</a:t>
            </a:r>
          </a:p>
          <a:p>
            <a:pPr lvl="2"/>
            <a:endParaRPr lang="en-US" dirty="0"/>
          </a:p>
          <a:p>
            <a:r>
              <a:rPr lang="en-US" dirty="0"/>
              <a:t>Algorithm is O(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8475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this dynamic programming?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key element that separates dynamic programming from divide-and-conquer is that you have to </a:t>
            </a:r>
            <a:r>
              <a:rPr lang="en-US" i="1" dirty="0"/>
              <a:t>keep</a:t>
            </a:r>
            <a:r>
              <a:rPr lang="en-US" dirty="0"/>
              <a:t> the answers to subproblems around</a:t>
            </a:r>
          </a:p>
          <a:p>
            <a:r>
              <a:rPr lang="en-US" dirty="0"/>
              <a:t>It's not simply a one-and-done situation</a:t>
            </a:r>
          </a:p>
          <a:p>
            <a:r>
              <a:rPr lang="en-US" dirty="0"/>
              <a:t>Based on which intervals overlap with which other intervals, it's hard to predict when you'll need an earlier </a:t>
            </a:r>
            <a:r>
              <a:rPr lang="en-US" b="1" i="1" dirty="0"/>
              <a:t>M</a:t>
            </a:r>
            <a:r>
              <a:rPr lang="en-US" dirty="0"/>
              <a:t>[</a:t>
            </a:r>
            <a:r>
              <a:rPr lang="en-US" b="1" i="1" dirty="0"/>
              <a:t>j</a:t>
            </a:r>
            <a:r>
              <a:rPr lang="en-US" dirty="0"/>
              <a:t>] value</a:t>
            </a:r>
          </a:p>
          <a:p>
            <a:r>
              <a:rPr lang="en-US" dirty="0"/>
              <a:t>Thus, dynamic programming can often give us polynomial algorithms </a:t>
            </a:r>
            <a:r>
              <a:rPr lang="en-US" i="1" dirty="0"/>
              <a:t>but</a:t>
            </a:r>
            <a:r>
              <a:rPr lang="en-US" dirty="0"/>
              <a:t> with linear (and sometimes even larger) space requirements</a:t>
            </a:r>
          </a:p>
        </p:txBody>
      </p:sp>
    </p:spTree>
    <p:extLst>
      <p:ext uri="{BB962C8B-B14F-4D97-AF65-F5344CB8AC3E}">
        <p14:creationId xmlns:p14="http://schemas.microsoft.com/office/powerpoint/2010/main" val="220345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Informal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Weighted interval scheduling follows a set of informal guidelines that are essentially universal in dynamic programming solutions: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There are only a polynomial number of </a:t>
            </a:r>
            <a:r>
              <a:rPr lang="en-US" dirty="0" err="1"/>
              <a:t>subproblems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 solution to the original problem can easily be computed from (or is one of) the solutions to the </a:t>
            </a:r>
            <a:r>
              <a:rPr lang="en-US" dirty="0" err="1"/>
              <a:t>subproblems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There is a natural ordering of </a:t>
            </a:r>
            <a:r>
              <a:rPr lang="en-US" dirty="0" err="1"/>
              <a:t>subproblems</a:t>
            </a:r>
            <a:r>
              <a:rPr lang="en-US" dirty="0"/>
              <a:t> from "smallest" to "largest"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There is an easy-to-compute recurrence that lets us compute the solution to a </a:t>
            </a:r>
            <a:r>
              <a:rPr lang="en-US" dirty="0" err="1"/>
              <a:t>subproblem</a:t>
            </a:r>
            <a:r>
              <a:rPr lang="en-US" dirty="0"/>
              <a:t> from the solutions of smaller </a:t>
            </a:r>
            <a:r>
              <a:rPr lang="en-US" dirty="0" err="1"/>
              <a:t>subproblems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70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Subset sum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Let's say that we have a series of </a:t>
            </a:r>
            <a:r>
              <a:rPr lang="en-US" b="1" i="1" dirty="0"/>
              <a:t>n</a:t>
            </a:r>
            <a:r>
              <a:rPr lang="en-US" dirty="0"/>
              <a:t> jobs that we can run on a single machine</a:t>
            </a:r>
          </a:p>
          <a:p>
            <a:r>
              <a:rPr lang="en-US" dirty="0"/>
              <a:t>Each job </a:t>
            </a:r>
            <a:r>
              <a:rPr lang="en-US" b="1" i="1" dirty="0" err="1"/>
              <a:t>i</a:t>
            </a:r>
            <a:r>
              <a:rPr lang="en-US" dirty="0"/>
              <a:t> takes time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endParaRPr lang="en-US" b="1" i="1" baseline="-25000" dirty="0"/>
          </a:p>
          <a:p>
            <a:r>
              <a:rPr lang="en-US" dirty="0"/>
              <a:t>We must finish all jobs before time </a:t>
            </a:r>
            <a:r>
              <a:rPr lang="en-US" b="1" i="1" dirty="0"/>
              <a:t>W</a:t>
            </a:r>
          </a:p>
          <a:p>
            <a:r>
              <a:rPr lang="en-US" dirty="0"/>
              <a:t>We want to keep the machine as busy as possible, working on jobs until as close to </a:t>
            </a:r>
            <a:r>
              <a:rPr lang="en-US" b="1" i="1" dirty="0"/>
              <a:t>W</a:t>
            </a:r>
            <a:r>
              <a:rPr lang="en-US" dirty="0"/>
              <a:t> as we can</a:t>
            </a:r>
          </a:p>
        </p:txBody>
      </p:sp>
    </p:spTree>
    <p:extLst>
      <p:ext uri="{BB962C8B-B14F-4D97-AF65-F5344CB8AC3E}">
        <p14:creationId xmlns:p14="http://schemas.microsoft.com/office/powerpoint/2010/main" val="333042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new recurrence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job </a:t>
            </a:r>
            <a:r>
              <a:rPr lang="en-US" b="1" i="1" dirty="0"/>
              <a:t>n</a:t>
            </a:r>
            <a:r>
              <a:rPr lang="en-US" dirty="0"/>
              <a:t> is not in the optimal set, OPT(</a:t>
            </a:r>
            <a:r>
              <a:rPr lang="en-US" b="1" i="1" dirty="0"/>
              <a:t>n</a:t>
            </a:r>
            <a:r>
              <a:rPr lang="en-US" dirty="0"/>
              <a:t>, </a:t>
            </a:r>
            <a:r>
              <a:rPr lang="en-US" b="1" i="1" dirty="0"/>
              <a:t>W</a:t>
            </a:r>
            <a:r>
              <a:rPr lang="en-US" dirty="0"/>
              <a:t>) = OPT(</a:t>
            </a:r>
            <a:r>
              <a:rPr lang="en-US" b="1" i="1" dirty="0"/>
              <a:t>n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)</a:t>
            </a:r>
          </a:p>
          <a:p>
            <a:r>
              <a:rPr lang="en-US" dirty="0"/>
              <a:t>If job </a:t>
            </a:r>
            <a:r>
              <a:rPr lang="en-US" b="1" i="1" dirty="0"/>
              <a:t>n</a:t>
            </a:r>
            <a:r>
              <a:rPr lang="en-US" dirty="0"/>
              <a:t> is in the optimal set, OPT(</a:t>
            </a:r>
            <a:r>
              <a:rPr lang="en-US" b="1" i="1" dirty="0"/>
              <a:t>n</a:t>
            </a:r>
            <a:r>
              <a:rPr lang="en-US" dirty="0"/>
              <a:t>, </a:t>
            </a:r>
            <a:r>
              <a:rPr lang="en-US" b="1" i="1" dirty="0"/>
              <a:t>W</a:t>
            </a:r>
            <a:r>
              <a:rPr lang="en-US" dirty="0"/>
              <a:t>) = </a:t>
            </a:r>
            <a:r>
              <a:rPr lang="en-US" b="1" i="1" dirty="0" err="1"/>
              <a:t>w</a:t>
            </a:r>
            <a:r>
              <a:rPr lang="en-US" b="1" i="1" baseline="-25000" dirty="0" err="1"/>
              <a:t>n</a:t>
            </a:r>
            <a:r>
              <a:rPr lang="en-US" dirty="0"/>
              <a:t> + OPT(</a:t>
            </a:r>
            <a:r>
              <a:rPr lang="en-US" b="1" i="1" dirty="0"/>
              <a:t>n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 – </a:t>
            </a:r>
            <a:r>
              <a:rPr lang="en-US" b="1" i="1" dirty="0" err="1"/>
              <a:t>w</a:t>
            </a:r>
            <a:r>
              <a:rPr lang="en-US" b="1" i="1" baseline="-25000" dirty="0" err="1"/>
              <a:t>n</a:t>
            </a:r>
            <a:r>
              <a:rPr lang="en-US" dirty="0"/>
              <a:t>)</a:t>
            </a:r>
          </a:p>
          <a:p>
            <a:r>
              <a:rPr lang="en-US" dirty="0"/>
              <a:t>We can make the full recurrence for all possible weight values: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w</a:t>
            </a:r>
            <a:r>
              <a:rPr lang="en-US" dirty="0"/>
              <a:t> &lt;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, then OPT(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w</a:t>
            </a:r>
            <a:r>
              <a:rPr lang="en-US" dirty="0"/>
              <a:t>) = OPT(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Otherwise, OPT(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w</a:t>
            </a:r>
            <a:r>
              <a:rPr lang="en-US" dirty="0"/>
              <a:t>) = max(OPT(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),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 + OPT(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 –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646552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Subset-Sum(</a:t>
            </a:r>
            <a:r>
              <a:rPr lang="en-US" i="1" dirty="0" err="1"/>
              <a:t>n</a:t>
            </a:r>
            <a:r>
              <a:rPr lang="en-US" dirty="0" err="1"/>
              <a:t>,</a:t>
            </a:r>
            <a:r>
              <a:rPr lang="en-US" i="1" dirty="0" err="1"/>
              <a:t>W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Autofit/>
          </a:bodyPr>
          <a:lstStyle/>
          <a:p>
            <a:r>
              <a:rPr lang="en-US" sz="2800" dirty="0"/>
              <a:t>Create 2D array </a:t>
            </a:r>
            <a:r>
              <a:rPr lang="en-US" sz="2800" b="1" i="1" dirty="0"/>
              <a:t>M</a:t>
            </a:r>
            <a:r>
              <a:rPr lang="en-US" sz="2800" dirty="0"/>
              <a:t>[0…</a:t>
            </a:r>
            <a:r>
              <a:rPr lang="en-US" sz="2800" b="1" i="1" dirty="0"/>
              <a:t>n</a:t>
            </a:r>
            <a:r>
              <a:rPr lang="en-US" sz="2800" dirty="0"/>
              <a:t>][0…</a:t>
            </a:r>
            <a:r>
              <a:rPr lang="en-US" sz="2800" b="1" i="1" dirty="0"/>
              <a:t>W</a:t>
            </a:r>
            <a:r>
              <a:rPr lang="en-US" sz="2800" dirty="0"/>
              <a:t>]</a:t>
            </a:r>
          </a:p>
          <a:p>
            <a:r>
              <a:rPr lang="en-US" sz="2800" dirty="0"/>
              <a:t>For </a:t>
            </a:r>
            <a:r>
              <a:rPr lang="en-US" sz="2800" b="1" i="1" dirty="0"/>
              <a:t>w</a:t>
            </a:r>
            <a:r>
              <a:rPr lang="en-US" sz="2800" dirty="0"/>
              <a:t> from 1 to </a:t>
            </a:r>
            <a:r>
              <a:rPr lang="en-US" sz="2800" b="1" i="1" dirty="0"/>
              <a:t>W</a:t>
            </a:r>
          </a:p>
          <a:p>
            <a:pPr lvl="1"/>
            <a:r>
              <a:rPr lang="en-US" dirty="0"/>
              <a:t>Initialize </a:t>
            </a:r>
            <a:r>
              <a:rPr lang="en-US" b="1" i="1" dirty="0"/>
              <a:t>M</a:t>
            </a:r>
            <a:r>
              <a:rPr lang="en-US" dirty="0"/>
              <a:t>[0][</a:t>
            </a:r>
            <a:r>
              <a:rPr lang="en-US" b="1" i="1" dirty="0"/>
              <a:t>w</a:t>
            </a:r>
            <a:r>
              <a:rPr lang="en-US" dirty="0"/>
              <a:t>] = 0</a:t>
            </a:r>
          </a:p>
          <a:p>
            <a:r>
              <a:rPr lang="en-US" sz="2800" dirty="0"/>
              <a:t>For </a:t>
            </a:r>
            <a:r>
              <a:rPr lang="en-US" sz="2800" b="1" i="1" dirty="0" err="1"/>
              <a:t>i</a:t>
            </a:r>
            <a:r>
              <a:rPr lang="en-US" sz="2800" dirty="0"/>
              <a:t> from 1 to n</a:t>
            </a:r>
          </a:p>
          <a:p>
            <a:pPr lvl="1"/>
            <a:r>
              <a:rPr lang="en-US" dirty="0"/>
              <a:t>For </a:t>
            </a:r>
            <a:r>
              <a:rPr lang="en-US" b="1" i="1" dirty="0"/>
              <a:t>w</a:t>
            </a:r>
            <a:r>
              <a:rPr lang="en-US" dirty="0"/>
              <a:t> from 0 to </a:t>
            </a:r>
            <a:r>
              <a:rPr lang="en-US" b="1" i="1" dirty="0"/>
              <a:t>W</a:t>
            </a:r>
            <a:endParaRPr lang="en-US" dirty="0"/>
          </a:p>
          <a:p>
            <a:pPr lvl="2"/>
            <a:r>
              <a:rPr lang="en-US" sz="2800" dirty="0"/>
              <a:t>If </a:t>
            </a:r>
            <a:r>
              <a:rPr lang="en-US" sz="2800" b="1" i="1" dirty="0"/>
              <a:t>w</a:t>
            </a:r>
            <a:r>
              <a:rPr lang="en-US" sz="2800" dirty="0"/>
              <a:t> &lt; </a:t>
            </a:r>
            <a:r>
              <a:rPr lang="en-US" sz="2800" b="1" i="1" dirty="0" err="1"/>
              <a:t>w</a:t>
            </a:r>
            <a:r>
              <a:rPr lang="en-US" sz="2800" b="1" i="1" baseline="-25000" dirty="0" err="1"/>
              <a:t>i</a:t>
            </a:r>
            <a:r>
              <a:rPr lang="en-US" sz="2800" dirty="0"/>
              <a:t>, then </a:t>
            </a:r>
          </a:p>
          <a:p>
            <a:pPr lvl="3"/>
            <a:r>
              <a:rPr lang="en-US" sz="2800" dirty="0"/>
              <a:t>OPT(</a:t>
            </a:r>
            <a:r>
              <a:rPr lang="en-US" sz="2800" b="1" i="1" dirty="0" err="1"/>
              <a:t>i</a:t>
            </a:r>
            <a:r>
              <a:rPr lang="en-US" sz="2800" dirty="0"/>
              <a:t>, </a:t>
            </a:r>
            <a:r>
              <a:rPr lang="en-US" sz="2800" b="1" i="1" dirty="0"/>
              <a:t>w</a:t>
            </a:r>
            <a:r>
              <a:rPr lang="en-US" sz="2800" dirty="0"/>
              <a:t>) = OPT(</a:t>
            </a:r>
            <a:r>
              <a:rPr lang="en-US" sz="2800" b="1" i="1" dirty="0" err="1"/>
              <a:t>i</a:t>
            </a:r>
            <a:r>
              <a:rPr lang="en-US" sz="2800" dirty="0"/>
              <a:t> – 1, </a:t>
            </a:r>
            <a:r>
              <a:rPr lang="en-US" sz="2800" b="1" i="1" dirty="0"/>
              <a:t>w</a:t>
            </a:r>
            <a:r>
              <a:rPr lang="en-US" sz="2800" dirty="0"/>
              <a:t>)</a:t>
            </a:r>
          </a:p>
          <a:p>
            <a:pPr lvl="2"/>
            <a:r>
              <a:rPr lang="en-US" sz="2800" dirty="0"/>
              <a:t>Else</a:t>
            </a:r>
          </a:p>
          <a:p>
            <a:pPr lvl="3"/>
            <a:r>
              <a:rPr lang="en-US" sz="2700" dirty="0"/>
              <a:t>OPT(</a:t>
            </a:r>
            <a:r>
              <a:rPr lang="en-US" sz="2700" b="1" i="1" dirty="0" err="1"/>
              <a:t>i</a:t>
            </a:r>
            <a:r>
              <a:rPr lang="en-US" sz="2700" dirty="0"/>
              <a:t>, </a:t>
            </a:r>
            <a:r>
              <a:rPr lang="en-US" sz="2700" b="1" i="1" dirty="0"/>
              <a:t>w</a:t>
            </a:r>
            <a:r>
              <a:rPr lang="en-US" sz="2700" dirty="0"/>
              <a:t>) = max(OPT(</a:t>
            </a:r>
            <a:r>
              <a:rPr lang="en-US" sz="2700" b="1" i="1" dirty="0" err="1"/>
              <a:t>i</a:t>
            </a:r>
            <a:r>
              <a:rPr lang="en-US" sz="2700" dirty="0"/>
              <a:t> – 1, </a:t>
            </a:r>
            <a:r>
              <a:rPr lang="en-US" sz="2700" b="1" i="1" dirty="0"/>
              <a:t>w</a:t>
            </a:r>
            <a:r>
              <a:rPr lang="en-US" sz="2700" dirty="0"/>
              <a:t>), </a:t>
            </a:r>
            <a:r>
              <a:rPr lang="en-US" sz="2700" b="1" i="1" dirty="0" err="1"/>
              <a:t>w</a:t>
            </a:r>
            <a:r>
              <a:rPr lang="en-US" sz="2700" b="1" i="1" baseline="-25000" dirty="0" err="1"/>
              <a:t>i</a:t>
            </a:r>
            <a:r>
              <a:rPr lang="en-US" sz="2700" dirty="0"/>
              <a:t> + OPT(</a:t>
            </a:r>
            <a:r>
              <a:rPr lang="en-US" sz="2700" b="1" i="1" dirty="0" err="1"/>
              <a:t>i</a:t>
            </a:r>
            <a:r>
              <a:rPr lang="en-US" sz="2700" dirty="0"/>
              <a:t> – 1, </a:t>
            </a:r>
            <a:r>
              <a:rPr lang="en-US" sz="2700" b="1" i="1" dirty="0"/>
              <a:t>w</a:t>
            </a:r>
            <a:r>
              <a:rPr lang="en-US" sz="2700" dirty="0"/>
              <a:t> – </a:t>
            </a:r>
            <a:r>
              <a:rPr lang="en-US" sz="2700" b="1" i="1" dirty="0" err="1"/>
              <a:t>w</a:t>
            </a:r>
            <a:r>
              <a:rPr lang="en-US" sz="2700" b="1" i="1" baseline="-25000" dirty="0" err="1"/>
              <a:t>i</a:t>
            </a:r>
            <a:r>
              <a:rPr lang="en-US" sz="2700" dirty="0"/>
              <a:t>))</a:t>
            </a:r>
          </a:p>
          <a:p>
            <a:r>
              <a:rPr lang="en-US" sz="2800" dirty="0"/>
              <a:t>Return </a:t>
            </a:r>
            <a:r>
              <a:rPr lang="en-US" sz="2800" b="1" i="1" dirty="0"/>
              <a:t>M</a:t>
            </a:r>
            <a:r>
              <a:rPr lang="en-US" sz="2800" dirty="0"/>
              <a:t>[</a:t>
            </a:r>
            <a:r>
              <a:rPr lang="en-US" sz="2800" b="1" i="1" dirty="0"/>
              <a:t>n</a:t>
            </a:r>
            <a:r>
              <a:rPr lang="en-US" sz="2800" dirty="0"/>
              <a:t>][</a:t>
            </a:r>
            <a:r>
              <a:rPr lang="en-US" sz="2800" b="1" i="1" dirty="0"/>
              <a:t>W</a:t>
            </a:r>
            <a:r>
              <a:rPr lang="en-US" sz="28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419505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that look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We're building a big 2D array</a:t>
            </a:r>
          </a:p>
          <a:p>
            <a:r>
              <a:rPr lang="en-US" dirty="0"/>
              <a:t>Its  size is </a:t>
            </a:r>
            <a:r>
              <a:rPr lang="en-US" b="1" i="1" dirty="0" err="1"/>
              <a:t>nW</a:t>
            </a:r>
            <a:endParaRPr lang="en-US" b="1" i="1" dirty="0"/>
          </a:p>
          <a:p>
            <a:pPr lvl="1"/>
            <a:r>
              <a:rPr lang="en-US" b="1" i="1" dirty="0"/>
              <a:t>n</a:t>
            </a:r>
            <a:r>
              <a:rPr lang="en-US" dirty="0"/>
              <a:t> is the number of items</a:t>
            </a:r>
          </a:p>
          <a:p>
            <a:pPr lvl="1"/>
            <a:r>
              <a:rPr lang="en-US" b="1" i="1" dirty="0"/>
              <a:t>W</a:t>
            </a:r>
            <a:r>
              <a:rPr lang="en-US" dirty="0"/>
              <a:t> is the maximum weight</a:t>
            </a:r>
          </a:p>
          <a:p>
            <a:pPr lvl="1"/>
            <a:r>
              <a:rPr lang="en-US" dirty="0"/>
              <a:t>Actually, it's got one more row and one more column, just to make things easier</a:t>
            </a:r>
          </a:p>
          <a:p>
            <a:r>
              <a:rPr lang="en-US" dirty="0"/>
              <a:t>The book makes this array with row 0 at the  bottom</a:t>
            </a:r>
          </a:p>
          <a:p>
            <a:r>
              <a:rPr lang="en-US" dirty="0"/>
              <a:t>I've never seen anyone else do that</a:t>
            </a:r>
          </a:p>
          <a:p>
            <a:r>
              <a:rPr lang="en-US" dirty="0"/>
              <a:t>I'm going to put row 0 at the  top</a:t>
            </a:r>
          </a:p>
        </p:txBody>
      </p:sp>
    </p:spTree>
    <p:extLst>
      <p:ext uri="{BB962C8B-B14F-4D97-AF65-F5344CB8AC3E}">
        <p14:creationId xmlns:p14="http://schemas.microsoft.com/office/powerpoint/2010/main" val="241210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</a:t>
            </a:r>
            <a:r>
              <a:rPr lang="en-US" i="1" dirty="0"/>
              <a:t>M</a:t>
            </a:r>
            <a:r>
              <a:rPr lang="en-US" dirty="0"/>
              <a:t> of OPT values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371601" y="1687830"/>
          <a:ext cx="9067799" cy="515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7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9752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 err="1"/>
                        <a:t>i</a:t>
                      </a:r>
                      <a:r>
                        <a:rPr lang="en-US" sz="2000" dirty="0"/>
                        <a:t> – 1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 err="1"/>
                        <a:t>i</a:t>
                      </a:r>
                      <a:endParaRPr lang="en-US" sz="2000" b="1" i="1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/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/>
                        <a:t>w</a:t>
                      </a:r>
                      <a:r>
                        <a:rPr lang="en-US" sz="1600" dirty="0"/>
                        <a:t>- </a:t>
                      </a:r>
                      <a:r>
                        <a:rPr lang="en-US" sz="1600" b="1" i="1" dirty="0" err="1"/>
                        <a:t>w</a:t>
                      </a:r>
                      <a:r>
                        <a:rPr lang="en-US" sz="1600" b="1" i="1" baseline="-25000" dirty="0" err="1"/>
                        <a:t>i</a:t>
                      </a:r>
                      <a:endParaRPr lang="en-US" sz="1600" b="1" i="1" baseline="-25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6553200" y="4191000"/>
            <a:ext cx="0" cy="4572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105400" y="4263390"/>
            <a:ext cx="1447800" cy="46101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86979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algorithm has a simple nested loop</a:t>
            </a:r>
          </a:p>
          <a:p>
            <a:pPr lvl="1"/>
            <a:r>
              <a:rPr lang="en-US" dirty="0"/>
              <a:t>The outer loop runs </a:t>
            </a:r>
            <a:r>
              <a:rPr lang="en-US" b="1" i="1" dirty="0"/>
              <a:t>n</a:t>
            </a:r>
            <a:r>
              <a:rPr lang="en-US" dirty="0"/>
              <a:t> + 1 times</a:t>
            </a:r>
          </a:p>
          <a:p>
            <a:pPr lvl="1"/>
            <a:r>
              <a:rPr lang="en-US" dirty="0"/>
              <a:t>The inner loop runs </a:t>
            </a:r>
            <a:r>
              <a:rPr lang="en-US" b="1" i="1" dirty="0"/>
              <a:t>W</a:t>
            </a:r>
            <a:r>
              <a:rPr lang="en-US" dirty="0"/>
              <a:t> + 1 times</a:t>
            </a:r>
          </a:p>
          <a:p>
            <a:r>
              <a:rPr lang="en-US" dirty="0"/>
              <a:t>The total running time is O(</a:t>
            </a:r>
            <a:r>
              <a:rPr lang="en-US" b="1" i="1" dirty="0" err="1"/>
              <a:t>nW</a:t>
            </a:r>
            <a:r>
              <a:rPr lang="en-US" dirty="0"/>
              <a:t>)</a:t>
            </a:r>
          </a:p>
          <a:p>
            <a:r>
              <a:rPr lang="en-US" dirty="0"/>
              <a:t>The space needed is also O(</a:t>
            </a:r>
            <a:r>
              <a:rPr lang="en-US" b="1" i="1" dirty="0" err="1"/>
              <a:t>nW</a:t>
            </a:r>
            <a:r>
              <a:rPr lang="en-US" dirty="0"/>
              <a:t>)</a:t>
            </a:r>
          </a:p>
          <a:p>
            <a:r>
              <a:rPr lang="en-US" dirty="0"/>
              <a:t>Note that this time is not polynomial in terms of </a:t>
            </a:r>
            <a:r>
              <a:rPr lang="en-US" b="1" i="1" dirty="0"/>
              <a:t>n</a:t>
            </a:r>
          </a:p>
          <a:p>
            <a:r>
              <a:rPr lang="en-US" dirty="0"/>
              <a:t>It's polynomial in </a:t>
            </a:r>
            <a:r>
              <a:rPr lang="en-US" b="1" i="1" dirty="0"/>
              <a:t>n</a:t>
            </a:r>
            <a:r>
              <a:rPr lang="en-US" dirty="0"/>
              <a:t> and </a:t>
            </a:r>
            <a:r>
              <a:rPr lang="en-US" b="1" i="1" dirty="0"/>
              <a:t>W</a:t>
            </a:r>
            <a:r>
              <a:rPr lang="en-US" dirty="0"/>
              <a:t>, but </a:t>
            </a:r>
            <a:r>
              <a:rPr lang="en-US" b="1" i="1" dirty="0"/>
              <a:t>W</a:t>
            </a:r>
            <a:r>
              <a:rPr lang="en-US" dirty="0"/>
              <a:t> is the maximum weight</a:t>
            </a:r>
          </a:p>
          <a:p>
            <a:pPr lvl="1"/>
            <a:r>
              <a:rPr lang="en-US" dirty="0"/>
              <a:t>Which could be huge!</a:t>
            </a:r>
          </a:p>
          <a:p>
            <a:r>
              <a:rPr lang="en-US" dirty="0"/>
              <a:t>We call running times like this </a:t>
            </a:r>
            <a:r>
              <a:rPr lang="en-US" b="1" dirty="0"/>
              <a:t>pseudo-polynomial</a:t>
            </a:r>
          </a:p>
          <a:p>
            <a:r>
              <a:rPr lang="en-US" dirty="0"/>
              <a:t>Things are fine if </a:t>
            </a:r>
            <a:r>
              <a:rPr lang="en-US" b="1" i="1" dirty="0"/>
              <a:t>W</a:t>
            </a:r>
            <a:r>
              <a:rPr lang="en-US" dirty="0"/>
              <a:t> is similar to </a:t>
            </a:r>
            <a:r>
              <a:rPr lang="en-US" b="1" i="1" dirty="0"/>
              <a:t>n</a:t>
            </a:r>
            <a:r>
              <a:rPr lang="en-US" dirty="0"/>
              <a:t>, but it could be huge!</a:t>
            </a:r>
          </a:p>
        </p:txBody>
      </p:sp>
    </p:spTree>
    <p:extLst>
      <p:ext uri="{BB962C8B-B14F-4D97-AF65-F5344CB8AC3E}">
        <p14:creationId xmlns:p14="http://schemas.microsoft.com/office/powerpoint/2010/main" val="280635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Subset sum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Weights: 1, 4, 8, 2, 10</a:t>
            </a:r>
          </a:p>
          <a:p>
            <a:r>
              <a:rPr lang="en-US" dirty="0"/>
              <a:t>Maximum: 15</a:t>
            </a:r>
          </a:p>
          <a:p>
            <a:r>
              <a:rPr lang="en-US" dirty="0"/>
              <a:t>Create the table to find all of the optimal values that include items 1, 2,…, </a:t>
            </a:r>
            <a:r>
              <a:rPr lang="en-US" b="1" i="1" dirty="0" err="1"/>
              <a:t>i</a:t>
            </a:r>
            <a:r>
              <a:rPr lang="en-US" dirty="0"/>
              <a:t> for every possible weight </a:t>
            </a:r>
            <a:r>
              <a:rPr lang="en-US" b="1" i="1" dirty="0"/>
              <a:t>w</a:t>
            </a:r>
            <a:r>
              <a:rPr lang="en-US" dirty="0"/>
              <a:t> up to 15</a:t>
            </a:r>
          </a:p>
        </p:txBody>
      </p:sp>
    </p:spTree>
    <p:extLst>
      <p:ext uri="{BB962C8B-B14F-4D97-AF65-F5344CB8AC3E}">
        <p14:creationId xmlns:p14="http://schemas.microsoft.com/office/powerpoint/2010/main" val="264203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BCCB-38D9-4B1E-8508-0820994CB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to fill in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D3D9F19-742A-4D3D-98D9-BCBA8DC893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045402"/>
              </p:ext>
            </p:extLst>
          </p:nvPr>
        </p:nvGraphicFramePr>
        <p:xfrm>
          <a:off x="609600" y="1828800"/>
          <a:ext cx="10972800" cy="4572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08842385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596762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973146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5411884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857419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7021185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409387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489887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5916447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5687333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052186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6368166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987270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7169362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772150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4588772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284516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28622702"/>
                    </a:ext>
                  </a:extLst>
                </a:gridCol>
              </a:tblGrid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err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i</a:t>
                      </a:r>
                      <a:endParaRPr lang="en-US" sz="2000" i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err="1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en-US" sz="2000" i="1" baseline="-250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200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814906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504105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937426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167362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408246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41593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5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3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3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339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1666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Knapsack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knapsack problem is a classic problem that extends subset sum a little</a:t>
            </a:r>
          </a:p>
          <a:p>
            <a:r>
              <a:rPr lang="en-US" dirty="0"/>
              <a:t>As before, there is a maximum capacity </a:t>
            </a:r>
            <a:r>
              <a:rPr lang="en-US" b="1" i="1" dirty="0"/>
              <a:t>W</a:t>
            </a:r>
            <a:r>
              <a:rPr lang="en-US" dirty="0"/>
              <a:t> and each item has a weight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endParaRPr lang="en-US" b="1" i="1" baseline="-25000" dirty="0"/>
          </a:p>
          <a:p>
            <a:r>
              <a:rPr lang="en-US" dirty="0"/>
              <a:t>Each item also has a value </a:t>
            </a:r>
            <a:r>
              <a:rPr lang="en-US" b="1" i="1" dirty="0"/>
              <a:t>v</a:t>
            </a:r>
            <a:r>
              <a:rPr lang="en-US" b="1" i="1" baseline="-25000" dirty="0"/>
              <a:t>i</a:t>
            </a:r>
          </a:p>
          <a:p>
            <a:r>
              <a:rPr lang="en-US" dirty="0"/>
              <a:t>The goal is to maximize the value of objects collected without exceeding the capacity</a:t>
            </a:r>
          </a:p>
          <a:p>
            <a:r>
              <a:rPr lang="en-US" dirty="0"/>
              <a:t>…like Indiana Jones trying to put the most valuable objects from a tomb into his limited-capacity knapsack</a:t>
            </a:r>
          </a:p>
        </p:txBody>
      </p:sp>
    </p:spTree>
    <p:extLst>
      <p:ext uri="{BB962C8B-B14F-4D97-AF65-F5344CB8AC3E}">
        <p14:creationId xmlns:p14="http://schemas.microsoft.com/office/powerpoint/2010/main" val="209476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easy extension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knapsack problem is really the same problem, except that we are concerned with maximum </a:t>
            </a:r>
            <a:r>
              <a:rPr lang="en-US" b="1" dirty="0"/>
              <a:t>value</a:t>
            </a:r>
            <a:r>
              <a:rPr lang="en-US" dirty="0"/>
              <a:t> instead of maximum </a:t>
            </a:r>
            <a:r>
              <a:rPr lang="en-US" b="1" dirty="0"/>
              <a:t>weight</a:t>
            </a:r>
          </a:p>
          <a:p>
            <a:r>
              <a:rPr lang="en-US" dirty="0"/>
              <a:t>We need only to update the recurrence to keep the maximum value:</a:t>
            </a:r>
          </a:p>
          <a:p>
            <a:pPr lvl="1"/>
            <a:r>
              <a:rPr lang="en-US" dirty="0"/>
              <a:t>If </a:t>
            </a:r>
            <a:r>
              <a:rPr lang="en-US" b="1" i="1" dirty="0"/>
              <a:t>w</a:t>
            </a:r>
            <a:r>
              <a:rPr lang="en-US" dirty="0"/>
              <a:t> &lt;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, then OPT(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w</a:t>
            </a:r>
            <a:r>
              <a:rPr lang="en-US" dirty="0"/>
              <a:t>) = OPT(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Otherwise, OPT(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w</a:t>
            </a:r>
            <a:r>
              <a:rPr lang="en-US" dirty="0"/>
              <a:t>) = max(OPT(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), </a:t>
            </a:r>
            <a:r>
              <a:rPr lang="en-US" b="1" i="1" dirty="0"/>
              <a:t>v</a:t>
            </a:r>
            <a:r>
              <a:rPr lang="en-US" b="1" i="1" baseline="-25000" dirty="0"/>
              <a:t>i</a:t>
            </a:r>
            <a:r>
              <a:rPr lang="en-US" dirty="0"/>
              <a:t> + OPT(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w</a:t>
            </a:r>
            <a:r>
              <a:rPr lang="en-US" dirty="0"/>
              <a:t> –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523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Knapsack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Items (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, </a:t>
            </a:r>
            <a:r>
              <a:rPr lang="en-US" b="1" i="1" dirty="0"/>
              <a:t>v</a:t>
            </a:r>
            <a:r>
              <a:rPr lang="en-US" b="1" i="1" baseline="-25000" dirty="0"/>
              <a:t>i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(1, 15)</a:t>
            </a:r>
          </a:p>
          <a:p>
            <a:pPr lvl="1"/>
            <a:r>
              <a:rPr lang="en-US" dirty="0"/>
              <a:t>(5, 10)</a:t>
            </a:r>
          </a:p>
          <a:p>
            <a:pPr lvl="1"/>
            <a:r>
              <a:rPr lang="en-US" dirty="0"/>
              <a:t>(3, 9)</a:t>
            </a:r>
          </a:p>
          <a:p>
            <a:pPr lvl="1"/>
            <a:r>
              <a:rPr lang="en-US" dirty="0"/>
              <a:t>(4, 5)</a:t>
            </a:r>
          </a:p>
          <a:p>
            <a:r>
              <a:rPr lang="en-US" dirty="0"/>
              <a:t>Maximum weight: 8</a:t>
            </a:r>
          </a:p>
          <a:p>
            <a:r>
              <a:rPr lang="en-US" dirty="0"/>
              <a:t>Create the table to find all of the optimal values that include items 1, 2,…, </a:t>
            </a:r>
            <a:r>
              <a:rPr lang="en-US" b="1" i="1" dirty="0" err="1"/>
              <a:t>i</a:t>
            </a:r>
            <a:r>
              <a:rPr lang="en-US" dirty="0"/>
              <a:t> for every possible weight </a:t>
            </a:r>
            <a:r>
              <a:rPr lang="en-US" b="1" i="1" dirty="0"/>
              <a:t>w</a:t>
            </a:r>
            <a:r>
              <a:rPr lang="en-US" dirty="0"/>
              <a:t> up to 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77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D5849-FFBB-42BB-85CD-5C7BDD501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CBC06-2214-4DFE-B4C5-C92FC5113C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85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691CC-656D-45B9-B404-FA21E0980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 in the table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814CCF6-10DA-47CB-BE40-744C1A2D0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285766"/>
              </p:ext>
            </p:extLst>
          </p:nvPr>
        </p:nvGraphicFramePr>
        <p:xfrm>
          <a:off x="917574" y="1905000"/>
          <a:ext cx="10356852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071">
                  <a:extLst>
                    <a:ext uri="{9D8B030D-6E8A-4147-A177-3AD203B41FA5}">
                      <a16:colId xmlns:a16="http://schemas.microsoft.com/office/drawing/2014/main" val="4088423855"/>
                    </a:ext>
                  </a:extLst>
                </a:gridCol>
                <a:gridCol w="863071">
                  <a:extLst>
                    <a:ext uri="{9D8B030D-6E8A-4147-A177-3AD203B41FA5}">
                      <a16:colId xmlns:a16="http://schemas.microsoft.com/office/drawing/2014/main" val="3459676201"/>
                    </a:ext>
                  </a:extLst>
                </a:gridCol>
                <a:gridCol w="863071">
                  <a:extLst>
                    <a:ext uri="{9D8B030D-6E8A-4147-A177-3AD203B41FA5}">
                      <a16:colId xmlns:a16="http://schemas.microsoft.com/office/drawing/2014/main" val="1897314601"/>
                    </a:ext>
                  </a:extLst>
                </a:gridCol>
                <a:gridCol w="863071">
                  <a:extLst>
                    <a:ext uri="{9D8B030D-6E8A-4147-A177-3AD203B41FA5}">
                      <a16:colId xmlns:a16="http://schemas.microsoft.com/office/drawing/2014/main" val="2687093960"/>
                    </a:ext>
                  </a:extLst>
                </a:gridCol>
                <a:gridCol w="863071">
                  <a:extLst>
                    <a:ext uri="{9D8B030D-6E8A-4147-A177-3AD203B41FA5}">
                      <a16:colId xmlns:a16="http://schemas.microsoft.com/office/drawing/2014/main" val="3354118849"/>
                    </a:ext>
                  </a:extLst>
                </a:gridCol>
                <a:gridCol w="863071">
                  <a:extLst>
                    <a:ext uri="{9D8B030D-6E8A-4147-A177-3AD203B41FA5}">
                      <a16:colId xmlns:a16="http://schemas.microsoft.com/office/drawing/2014/main" val="818574192"/>
                    </a:ext>
                  </a:extLst>
                </a:gridCol>
                <a:gridCol w="863071">
                  <a:extLst>
                    <a:ext uri="{9D8B030D-6E8A-4147-A177-3AD203B41FA5}">
                      <a16:colId xmlns:a16="http://schemas.microsoft.com/office/drawing/2014/main" val="2470211858"/>
                    </a:ext>
                  </a:extLst>
                </a:gridCol>
                <a:gridCol w="863071">
                  <a:extLst>
                    <a:ext uri="{9D8B030D-6E8A-4147-A177-3AD203B41FA5}">
                      <a16:colId xmlns:a16="http://schemas.microsoft.com/office/drawing/2014/main" val="2840938718"/>
                    </a:ext>
                  </a:extLst>
                </a:gridCol>
                <a:gridCol w="863071">
                  <a:extLst>
                    <a:ext uri="{9D8B030D-6E8A-4147-A177-3AD203B41FA5}">
                      <a16:colId xmlns:a16="http://schemas.microsoft.com/office/drawing/2014/main" val="2048988707"/>
                    </a:ext>
                  </a:extLst>
                </a:gridCol>
                <a:gridCol w="863071">
                  <a:extLst>
                    <a:ext uri="{9D8B030D-6E8A-4147-A177-3AD203B41FA5}">
                      <a16:colId xmlns:a16="http://schemas.microsoft.com/office/drawing/2014/main" val="3959164479"/>
                    </a:ext>
                  </a:extLst>
                </a:gridCol>
                <a:gridCol w="863071">
                  <a:extLst>
                    <a:ext uri="{9D8B030D-6E8A-4147-A177-3AD203B41FA5}">
                      <a16:colId xmlns:a16="http://schemas.microsoft.com/office/drawing/2014/main" val="1568733304"/>
                    </a:ext>
                  </a:extLst>
                </a:gridCol>
                <a:gridCol w="863071">
                  <a:extLst>
                    <a:ext uri="{9D8B030D-6E8A-4147-A177-3AD203B41FA5}">
                      <a16:colId xmlns:a16="http://schemas.microsoft.com/office/drawing/2014/main" val="2705218663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i</a:t>
                      </a:r>
                      <a:endParaRPr lang="en-US" sz="2400" i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>
                          <a:solidFill>
                            <a:schemeClr val="tx1"/>
                          </a:solidFill>
                        </a:rPr>
                        <a:t>w</a:t>
                      </a:r>
                      <a:r>
                        <a:rPr lang="en-US" sz="2400" i="1" baseline="-25000" dirty="0" err="1">
                          <a:solidFill>
                            <a:schemeClr val="tx1"/>
                          </a:solidFill>
                        </a:rPr>
                        <a:t>i</a:t>
                      </a:r>
                      <a:endParaRPr lang="en-US" sz="240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400" i="1" baseline="-250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814906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504105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937426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2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4167362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9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408246"/>
                  </a:ext>
                </a:extLst>
              </a:tr>
              <a:tr h="7239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5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marL="115597" marR="115597" marT="57799" marB="577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841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2890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alignment is a list of matches between characters in strings </a:t>
            </a:r>
            <a:r>
              <a:rPr lang="en-US" b="1" i="1" dirty="0"/>
              <a:t>X</a:t>
            </a:r>
            <a:r>
              <a:rPr lang="en-US" dirty="0"/>
              <a:t> and </a:t>
            </a:r>
            <a:r>
              <a:rPr lang="en-US" b="1" i="1" dirty="0"/>
              <a:t>Y</a:t>
            </a:r>
            <a:r>
              <a:rPr lang="en-US" dirty="0"/>
              <a:t> that doesn't cross</a:t>
            </a:r>
          </a:p>
          <a:p>
            <a:r>
              <a:rPr lang="en-US" dirty="0"/>
              <a:t>Consider: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stop-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-tops</a:t>
            </a:r>
          </a:p>
          <a:p>
            <a:r>
              <a:rPr lang="en-US" dirty="0"/>
              <a:t>This alignment is (2,1), (3,2), (4,3)</a:t>
            </a:r>
          </a:p>
        </p:txBody>
      </p:sp>
    </p:spTree>
    <p:extLst>
      <p:ext uri="{BB962C8B-B14F-4D97-AF65-F5344CB8AC3E}">
        <p14:creationId xmlns:p14="http://schemas.microsoft.com/office/powerpoint/2010/main" val="419915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Alignment 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optimal alignment will have the lowest cost</a:t>
            </a:r>
          </a:p>
          <a:p>
            <a:r>
              <a:rPr lang="en-US" dirty="0"/>
              <a:t>Cost:</a:t>
            </a:r>
          </a:p>
          <a:p>
            <a:pPr lvl="1"/>
            <a:r>
              <a:rPr lang="en-US" dirty="0"/>
              <a:t>Gap penalty </a:t>
            </a:r>
            <a:r>
              <a:rPr lang="el-GR" b="1" i="1" dirty="0"/>
              <a:t>δ</a:t>
            </a:r>
            <a:r>
              <a:rPr lang="en-US" dirty="0"/>
              <a:t> &gt; 0, for every gap</a:t>
            </a:r>
          </a:p>
          <a:p>
            <a:pPr lvl="1"/>
            <a:r>
              <a:rPr lang="en-US" dirty="0"/>
              <a:t>Mismatch cost </a:t>
            </a:r>
            <a:r>
              <a:rPr lang="el-GR" b="1" i="1" dirty="0"/>
              <a:t>α</a:t>
            </a:r>
            <a:r>
              <a:rPr lang="en-US" b="1" i="1" baseline="-25000" dirty="0" err="1"/>
              <a:t>pq</a:t>
            </a:r>
            <a:r>
              <a:rPr lang="en-US" dirty="0"/>
              <a:t> for aligning </a:t>
            </a:r>
            <a:r>
              <a:rPr lang="en-US" b="1" i="1" dirty="0"/>
              <a:t>p</a:t>
            </a:r>
            <a:r>
              <a:rPr lang="en-US" dirty="0"/>
              <a:t> with </a:t>
            </a:r>
            <a:r>
              <a:rPr lang="en-US" b="1" i="1" dirty="0"/>
              <a:t>q</a:t>
            </a:r>
          </a:p>
          <a:p>
            <a:pPr lvl="2"/>
            <a:r>
              <a:rPr lang="el-GR" b="1" i="1" dirty="0"/>
              <a:t>α</a:t>
            </a:r>
            <a:r>
              <a:rPr lang="en-US" b="1" i="1" baseline="-25000" dirty="0"/>
              <a:t>pp</a:t>
            </a:r>
            <a:r>
              <a:rPr lang="en-US" dirty="0"/>
              <a:t> is presumably 0 but does not have to be</a:t>
            </a:r>
          </a:p>
          <a:p>
            <a:pPr lvl="1"/>
            <a:r>
              <a:rPr lang="en-US" dirty="0"/>
              <a:t>Total cost is the sum of the gap penalties and mismatch costs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3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Formulating the recurrence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Let OPT(</a:t>
                </a:r>
                <a:r>
                  <a:rPr lang="en-US" b="1" i="1" dirty="0" err="1"/>
                  <a:t>i</a:t>
                </a:r>
                <a:r>
                  <a:rPr lang="en-US" dirty="0"/>
                  <a:t>, </a:t>
                </a:r>
                <a:r>
                  <a:rPr lang="en-US" b="1" i="1" dirty="0"/>
                  <a:t>j</a:t>
                </a:r>
                <a:r>
                  <a:rPr lang="en-US" dirty="0"/>
                  <a:t>) be the minimum cost of an alignment of the first </a:t>
                </a:r>
                <a:r>
                  <a:rPr lang="en-US" b="1" i="1" dirty="0" err="1"/>
                  <a:t>i</a:t>
                </a:r>
                <a:r>
                  <a:rPr lang="en-US" dirty="0"/>
                  <a:t> characters in </a:t>
                </a:r>
                <a:r>
                  <a:rPr lang="en-US" b="1" i="1" dirty="0"/>
                  <a:t>X</a:t>
                </a:r>
                <a:r>
                  <a:rPr lang="en-US" dirty="0"/>
                  <a:t> to the first </a:t>
                </a:r>
                <a:r>
                  <a:rPr lang="en-US" b="1" i="1" dirty="0"/>
                  <a:t>j</a:t>
                </a:r>
                <a:r>
                  <a:rPr lang="en-US" dirty="0"/>
                  <a:t> characters in </a:t>
                </a:r>
                <a:r>
                  <a:rPr lang="en-US" b="1" i="1" dirty="0"/>
                  <a:t>Y</a:t>
                </a:r>
              </a:p>
              <a:p>
                <a:r>
                  <a:rPr lang="en-US" dirty="0"/>
                  <a:t>In case 1, we would have to pay a matching cost of matching the character at </a:t>
                </a:r>
                <a:r>
                  <a:rPr lang="en-US" b="1" i="1" dirty="0" err="1"/>
                  <a:t>i</a:t>
                </a:r>
                <a:r>
                  <a:rPr lang="en-US" dirty="0"/>
                  <a:t> to </a:t>
                </a:r>
                <a:r>
                  <a:rPr lang="en-US" b="1" i="1" dirty="0"/>
                  <a:t>j</a:t>
                </a:r>
              </a:p>
              <a:p>
                <a:r>
                  <a:rPr lang="en-US" dirty="0"/>
                  <a:t>In cases 2 and 3, you will pay a gap penalty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OPT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begChr m:val="{"/>
                              <m:endChr m:val="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</a:rPr>
                                    <m:t>OPT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−1,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OPT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−1,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𝑗</m:t>
                                      </m:r>
                                    </m:e>
                                  </m:d>
                                </m:e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𝛿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i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OPT</m:t>
                                  </m:r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</m:e>
                              </m:eqArr>
                            </m:e>
                          </m:d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 r="-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305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do our  usual thing</a:t>
            </a:r>
          </a:p>
          <a:p>
            <a:r>
              <a:rPr lang="en-US" dirty="0"/>
              <a:t>Build up a table of values with </a:t>
            </a:r>
            <a:r>
              <a:rPr lang="en-US" b="1" i="1" dirty="0"/>
              <a:t>m</a:t>
            </a:r>
            <a:r>
              <a:rPr lang="en-US" dirty="0"/>
              <a:t> + 1 rows and </a:t>
            </a:r>
            <a:r>
              <a:rPr lang="en-US" b="1" i="1" dirty="0"/>
              <a:t>n</a:t>
            </a:r>
            <a:r>
              <a:rPr lang="en-US" dirty="0"/>
              <a:t> + 1 columns</a:t>
            </a:r>
          </a:p>
          <a:p>
            <a:r>
              <a:rPr lang="en-US" dirty="0"/>
              <a:t>In row o, column </a:t>
            </a:r>
            <a:r>
              <a:rPr lang="en-US" b="1" i="1" dirty="0" err="1"/>
              <a:t>i</a:t>
            </a:r>
            <a:r>
              <a:rPr lang="en-US" dirty="0"/>
              <a:t> has value </a:t>
            </a:r>
            <a:r>
              <a:rPr lang="en-US" b="1" i="1" dirty="0" err="1"/>
              <a:t>i</a:t>
            </a:r>
            <a:r>
              <a:rPr lang="el-GR" b="1" i="1" dirty="0"/>
              <a:t>δ</a:t>
            </a:r>
            <a:r>
              <a:rPr lang="en-US" dirty="0"/>
              <a:t> to build up strings from the empty string</a:t>
            </a:r>
          </a:p>
          <a:p>
            <a:r>
              <a:rPr lang="en-US" dirty="0"/>
              <a:t>In column o, row </a:t>
            </a:r>
            <a:r>
              <a:rPr lang="en-US" b="1" i="1" dirty="0" err="1"/>
              <a:t>i</a:t>
            </a:r>
            <a:r>
              <a:rPr lang="en-US" dirty="0"/>
              <a:t> has value </a:t>
            </a:r>
            <a:r>
              <a:rPr lang="en-US" b="1" i="1" dirty="0" err="1"/>
              <a:t>i</a:t>
            </a:r>
            <a:r>
              <a:rPr lang="el-GR" b="1" i="1" dirty="0"/>
              <a:t>δ</a:t>
            </a:r>
            <a:r>
              <a:rPr lang="en-US" dirty="0"/>
              <a:t> to build up strings from the empty string</a:t>
            </a:r>
          </a:p>
          <a:p>
            <a:r>
              <a:rPr lang="en-US" dirty="0"/>
              <a:t>The other entries (</a:t>
            </a:r>
            <a:r>
              <a:rPr lang="en-US" b="1" i="1" dirty="0" err="1"/>
              <a:t>i</a:t>
            </a:r>
            <a:r>
              <a:rPr lang="en-US" dirty="0" err="1"/>
              <a:t>,</a:t>
            </a:r>
            <a:r>
              <a:rPr lang="en-US" b="1" i="1" dirty="0" err="1"/>
              <a:t>j</a:t>
            </a:r>
            <a:r>
              <a:rPr lang="en-US" dirty="0"/>
              <a:t>) can be computed from (</a:t>
            </a:r>
            <a:r>
              <a:rPr lang="en-US" b="1" i="1" dirty="0" err="1"/>
              <a:t>i</a:t>
            </a:r>
            <a:r>
              <a:rPr lang="en-US" dirty="0"/>
              <a:t> -1, j – 1), (</a:t>
            </a:r>
            <a:r>
              <a:rPr lang="en-US" b="1" i="1" dirty="0" err="1"/>
              <a:t>i</a:t>
            </a:r>
            <a:r>
              <a:rPr lang="en-US" dirty="0"/>
              <a:t> – 1, </a:t>
            </a:r>
            <a:r>
              <a:rPr lang="en-US" b="1" i="1" dirty="0"/>
              <a:t>j</a:t>
            </a:r>
            <a:r>
              <a:rPr lang="en-US" dirty="0"/>
              <a:t>), (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j</a:t>
            </a:r>
            <a:r>
              <a:rPr lang="en-US" dirty="0"/>
              <a:t> – 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82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Alignment(</a:t>
            </a:r>
            <a:r>
              <a:rPr lang="en-US" i="1" dirty="0"/>
              <a:t>X</a:t>
            </a:r>
            <a:r>
              <a:rPr lang="en-US" dirty="0"/>
              <a:t>,</a:t>
            </a:r>
            <a:r>
              <a:rPr lang="en-US" i="1" dirty="0"/>
              <a:t>Y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pt-BR" sz="2800" dirty="0"/>
                  <a:t>Create array </a:t>
                </a:r>
                <a:r>
                  <a:rPr lang="pt-BR" sz="2800" b="1" i="1" dirty="0"/>
                  <a:t>A</a:t>
                </a:r>
                <a:r>
                  <a:rPr lang="pt-BR" sz="2800" dirty="0"/>
                  <a:t>[0...</a:t>
                </a:r>
                <a:r>
                  <a:rPr lang="pt-BR" sz="2800" b="1" i="1" dirty="0"/>
                  <a:t>m</a:t>
                </a:r>
                <a:r>
                  <a:rPr lang="pt-BR" sz="2800" dirty="0"/>
                  <a:t>][0...</a:t>
                </a:r>
                <a:r>
                  <a:rPr lang="pt-BR" sz="2800" b="1" i="1" dirty="0"/>
                  <a:t>n</a:t>
                </a:r>
                <a:r>
                  <a:rPr lang="pt-BR" sz="2800" dirty="0"/>
                  <a:t>]</a:t>
                </a:r>
              </a:p>
              <a:p>
                <a:r>
                  <a:rPr lang="en-US" sz="2800" dirty="0"/>
                  <a:t>For </a:t>
                </a:r>
                <a:r>
                  <a:rPr lang="en-US" sz="2800" b="1" i="1" dirty="0" err="1"/>
                  <a:t>i</a:t>
                </a:r>
                <a:r>
                  <a:rPr lang="en-US" sz="2800" dirty="0"/>
                  <a:t> from 0 to </a:t>
                </a:r>
                <a:r>
                  <a:rPr lang="en-US" sz="2800" b="1" i="1" dirty="0"/>
                  <a:t>m</a:t>
                </a:r>
              </a:p>
              <a:p>
                <a:pPr lvl="1"/>
                <a:r>
                  <a:rPr lang="en-US" dirty="0"/>
                  <a:t>Set </a:t>
                </a:r>
                <a:r>
                  <a:rPr lang="en-US" b="1" i="1" dirty="0"/>
                  <a:t>A</a:t>
                </a:r>
                <a:r>
                  <a:rPr lang="en-US" dirty="0"/>
                  <a:t>[</a:t>
                </a:r>
                <a:r>
                  <a:rPr lang="en-US" b="1" i="1" dirty="0" err="1"/>
                  <a:t>i</a:t>
                </a:r>
                <a:r>
                  <a:rPr lang="en-US" dirty="0"/>
                  <a:t>][0]= </a:t>
                </a:r>
                <a:r>
                  <a:rPr lang="en-US" b="1" i="1" dirty="0" err="1"/>
                  <a:t>iδ</a:t>
                </a:r>
                <a:endParaRPr lang="en-US" b="1" i="1" dirty="0"/>
              </a:p>
              <a:p>
                <a:r>
                  <a:rPr lang="en-US" sz="2800" dirty="0"/>
                  <a:t>For </a:t>
                </a:r>
                <a:r>
                  <a:rPr lang="en-US" sz="2800" b="1" i="1" dirty="0"/>
                  <a:t>j</a:t>
                </a:r>
                <a:r>
                  <a:rPr lang="en-US" sz="2800" i="1" dirty="0"/>
                  <a:t> </a:t>
                </a:r>
                <a:r>
                  <a:rPr lang="en-US" sz="2800" dirty="0"/>
                  <a:t>from 0 to </a:t>
                </a:r>
                <a:r>
                  <a:rPr lang="en-US" sz="2800" b="1" i="1" dirty="0"/>
                  <a:t>n</a:t>
                </a:r>
              </a:p>
              <a:p>
                <a:pPr lvl="1"/>
                <a:r>
                  <a:rPr lang="en-US" dirty="0"/>
                  <a:t>Set </a:t>
                </a:r>
                <a:r>
                  <a:rPr lang="en-US" b="1" i="1" dirty="0"/>
                  <a:t>A</a:t>
                </a:r>
                <a:r>
                  <a:rPr lang="en-US" dirty="0"/>
                  <a:t>[0][ </a:t>
                </a:r>
                <a:r>
                  <a:rPr lang="en-US" b="1" i="1" dirty="0"/>
                  <a:t>j</a:t>
                </a:r>
                <a:r>
                  <a:rPr lang="en-US" dirty="0"/>
                  <a:t>]= </a:t>
                </a:r>
                <a:r>
                  <a:rPr lang="en-US" b="1" i="1" dirty="0" err="1"/>
                  <a:t>jδ</a:t>
                </a:r>
                <a:endParaRPr lang="en-US" b="1" i="1" dirty="0"/>
              </a:p>
              <a:p>
                <a:r>
                  <a:rPr lang="en-US" sz="2800" dirty="0"/>
                  <a:t>For </a:t>
                </a:r>
                <a:r>
                  <a:rPr lang="en-US" sz="2800" b="1" i="1" dirty="0" err="1"/>
                  <a:t>i</a:t>
                </a:r>
                <a:r>
                  <a:rPr lang="en-US" sz="2800" dirty="0"/>
                  <a:t> from 1 to </a:t>
                </a:r>
                <a:r>
                  <a:rPr lang="en-US" sz="2800" b="1" i="1" dirty="0"/>
                  <a:t>m</a:t>
                </a:r>
              </a:p>
              <a:p>
                <a:pPr lvl="1"/>
                <a:r>
                  <a:rPr lang="en-US" dirty="0"/>
                  <a:t>For </a:t>
                </a:r>
                <a:r>
                  <a:rPr lang="en-US" b="1" i="1" dirty="0"/>
                  <a:t>j</a:t>
                </a:r>
                <a:r>
                  <a:rPr lang="en-US" i="1" dirty="0"/>
                  <a:t> </a:t>
                </a:r>
                <a:r>
                  <a:rPr lang="en-US"/>
                  <a:t>from 1 </a:t>
                </a:r>
                <a:r>
                  <a:rPr lang="en-US" dirty="0"/>
                  <a:t>to </a:t>
                </a:r>
                <a:r>
                  <a:rPr lang="en-US" b="1" i="1" dirty="0"/>
                  <a:t>n</a:t>
                </a:r>
              </a:p>
              <a:p>
                <a:pPr lvl="2"/>
                <a:r>
                  <a:rPr lang="en-US" sz="2800" dirty="0"/>
                  <a:t>Set </a:t>
                </a:r>
                <a:r>
                  <a:rPr lang="en-US" sz="2800" b="1" i="1" dirty="0"/>
                  <a:t>A</a:t>
                </a:r>
                <a:r>
                  <a:rPr lang="en-US" sz="2800" dirty="0"/>
                  <a:t>[</a:t>
                </a:r>
                <a:r>
                  <a:rPr lang="en-US" sz="2800" b="1" i="1" dirty="0" err="1"/>
                  <a:t>i</a:t>
                </a:r>
                <a:r>
                  <a:rPr lang="en-US" sz="2800" dirty="0"/>
                  <a:t>][</a:t>
                </a:r>
                <a:r>
                  <a:rPr lang="en-US" sz="2800" b="1" i="1" dirty="0"/>
                  <a:t>j</a:t>
                </a:r>
                <a:r>
                  <a:rPr lang="en-US" sz="2800" dirty="0"/>
                  <a:t>]= min(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800" dirty="0"/>
                  <a:t>+</a:t>
                </a:r>
                <a:r>
                  <a:rPr lang="en-US" sz="2800" b="1" i="1" dirty="0"/>
                  <a:t>A</a:t>
                </a:r>
                <a:r>
                  <a:rPr lang="en-US" sz="2800" dirty="0"/>
                  <a:t>[</a:t>
                </a:r>
                <a:r>
                  <a:rPr lang="en-US" sz="2800" b="1" i="1" dirty="0"/>
                  <a:t>i</a:t>
                </a:r>
                <a:r>
                  <a:rPr lang="en-US" sz="2800" dirty="0"/>
                  <a:t>-1][</a:t>
                </a:r>
                <a:r>
                  <a:rPr lang="en-US" sz="2800" b="1" i="1" dirty="0"/>
                  <a:t>j</a:t>
                </a:r>
                <a:r>
                  <a:rPr lang="en-US" sz="2800" dirty="0"/>
                  <a:t>-1], </a:t>
                </a:r>
                <a:r>
                  <a:rPr lang="el-GR" sz="2800" b="1" i="1" dirty="0"/>
                  <a:t>δ</a:t>
                </a:r>
                <a:r>
                  <a:rPr lang="en-US" sz="2800" b="1" i="1" dirty="0"/>
                  <a:t> </a:t>
                </a:r>
                <a:r>
                  <a:rPr lang="en-US" sz="2800" dirty="0"/>
                  <a:t>+ </a:t>
                </a:r>
                <a:r>
                  <a:rPr lang="en-US" sz="2800" b="1" i="1" dirty="0"/>
                  <a:t>A</a:t>
                </a:r>
                <a:r>
                  <a:rPr lang="en-US" sz="2800" dirty="0"/>
                  <a:t>[</a:t>
                </a:r>
                <a:r>
                  <a:rPr lang="en-US" sz="2800" b="1" i="1" dirty="0"/>
                  <a:t>i</a:t>
                </a:r>
                <a:r>
                  <a:rPr lang="en-US" sz="2800" dirty="0"/>
                  <a:t>-1][</a:t>
                </a:r>
                <a:r>
                  <a:rPr lang="en-US" sz="2800" b="1" i="1" dirty="0"/>
                  <a:t>j</a:t>
                </a:r>
                <a:r>
                  <a:rPr lang="en-US" sz="2800" dirty="0"/>
                  <a:t>],</a:t>
                </a:r>
              </a:p>
              <a:p>
                <a:pPr marL="768096" lvl="2" indent="0">
                  <a:buNone/>
                </a:pPr>
                <a:r>
                  <a:rPr lang="en-US" sz="2800" b="1" i="1" dirty="0"/>
                  <a:t>	</a:t>
                </a:r>
                <a:r>
                  <a:rPr lang="el-GR" sz="2800" b="1" i="1" dirty="0"/>
                  <a:t>δ</a:t>
                </a:r>
                <a:r>
                  <a:rPr lang="en-US" sz="2800" dirty="0"/>
                  <a:t> + </a:t>
                </a:r>
                <a:r>
                  <a:rPr lang="en-US" sz="2800" b="1" i="1" dirty="0"/>
                  <a:t>A</a:t>
                </a:r>
                <a:r>
                  <a:rPr lang="en-US" sz="2800" dirty="0"/>
                  <a:t>[</a:t>
                </a:r>
                <a:r>
                  <a:rPr lang="en-US" sz="2800" b="1" i="1" dirty="0" err="1"/>
                  <a:t>i</a:t>
                </a:r>
                <a:r>
                  <a:rPr lang="en-US" sz="2800" dirty="0"/>
                  <a:t>][</a:t>
                </a:r>
                <a:r>
                  <a:rPr lang="en-US" sz="2800" b="1" i="1" dirty="0"/>
                  <a:t>j</a:t>
                </a:r>
                <a:r>
                  <a:rPr lang="en-US" sz="2800" dirty="0"/>
                  <a:t>- 1])</a:t>
                </a:r>
              </a:p>
              <a:p>
                <a:r>
                  <a:rPr lang="en-US" sz="2800" dirty="0"/>
                  <a:t>Return </a:t>
                </a:r>
                <a:r>
                  <a:rPr lang="en-US" sz="2800" b="1" i="1" dirty="0"/>
                  <a:t>A</a:t>
                </a:r>
                <a:r>
                  <a:rPr lang="en-US" sz="2800" dirty="0"/>
                  <a:t>[</a:t>
                </a:r>
                <a:r>
                  <a:rPr lang="en-US" sz="2800" b="1" i="1" dirty="0"/>
                  <a:t>m</a:t>
                </a:r>
                <a:r>
                  <a:rPr lang="en-US" sz="2800" dirty="0"/>
                  <a:t>][</a:t>
                </a:r>
                <a:r>
                  <a:rPr lang="en-US" sz="2800" b="1" i="1" dirty="0"/>
                  <a:t>n</a:t>
                </a:r>
                <a:r>
                  <a:rPr lang="en-US" sz="2800" dirty="0"/>
                  <a:t>]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64" b="-10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837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</a:t>
            </a:r>
            <a:r>
              <a:rPr lang="en-US" i="1" dirty="0"/>
              <a:t>A</a:t>
            </a:r>
            <a:r>
              <a:rPr lang="en-US" dirty="0"/>
              <a:t> of OPT values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600201" y="1916434"/>
          <a:ext cx="8534403" cy="4712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8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i="1" dirty="0"/>
                        <a:t>δ</a:t>
                      </a:r>
                      <a:endParaRPr lang="en-US" sz="2000" b="1" i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…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j</a:t>
                      </a:r>
                      <a:r>
                        <a:rPr lang="en-US" sz="2000" baseline="0" dirty="0"/>
                        <a:t> -1)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1" dirty="0"/>
                        <a:t>j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n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i="1" dirty="0"/>
                        <a:t>δ</a:t>
                      </a:r>
                      <a:endParaRPr lang="en-US" sz="2000" b="1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 err="1"/>
                        <a:t>i</a:t>
                      </a:r>
                      <a:r>
                        <a:rPr lang="en-US" sz="2000" dirty="0"/>
                        <a:t> – 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i</a:t>
                      </a:r>
                      <a:r>
                        <a:rPr lang="en-US" dirty="0"/>
                        <a:t>-1</a:t>
                      </a:r>
                      <a:r>
                        <a:rPr lang="en-US" sz="2000" dirty="0"/>
                        <a:t>)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 err="1"/>
                        <a:t>i</a:t>
                      </a:r>
                      <a:endParaRPr lang="en-US" sz="2000" b="1" i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 err="1"/>
                        <a:t>i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r"/>
                      <a:r>
                        <a:rPr lang="en-US" sz="2000" b="1" i="1" dirty="0"/>
                        <a:t>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m</a:t>
                      </a:r>
                      <a:r>
                        <a:rPr lang="el-GR" sz="2000" b="1" i="1" dirty="0"/>
                        <a:t>δ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3663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…</a:t>
                      </a:r>
                      <a:endParaRPr lang="en-US" sz="2000" b="1" i="1" baseline="-25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baseline="0" dirty="0"/>
                        <a:t>j</a:t>
                      </a:r>
                      <a:r>
                        <a:rPr lang="en-US" sz="2000" baseline="0" dirty="0"/>
                        <a:t> - 1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j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dirty="0"/>
                        <a:t>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7620003" y="4343403"/>
            <a:ext cx="0" cy="4572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010403" y="4343403"/>
            <a:ext cx="457200" cy="3810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6200000">
            <a:off x="7315203" y="4648203"/>
            <a:ext cx="0" cy="45720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0219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alignment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the minimum cost to  align:</a:t>
            </a:r>
          </a:p>
          <a:p>
            <a:pPr lvl="1"/>
            <a:r>
              <a:rPr lang="en-US" dirty="0"/>
              <a:t>"garbage"</a:t>
            </a:r>
          </a:p>
          <a:p>
            <a:pPr lvl="1"/>
            <a:r>
              <a:rPr lang="en-US" dirty="0"/>
              <a:t>"ravaged"</a:t>
            </a:r>
          </a:p>
          <a:p>
            <a:r>
              <a:rPr lang="en-US" dirty="0"/>
              <a:t>The cost of an insertion (or deletion) </a:t>
            </a:r>
            <a:r>
              <a:rPr lang="el-GR" dirty="0"/>
              <a:t>δ</a:t>
            </a:r>
            <a:r>
              <a:rPr lang="en-US" dirty="0"/>
              <a:t> is 1</a:t>
            </a:r>
          </a:p>
          <a:p>
            <a:r>
              <a:rPr lang="en-US" dirty="0"/>
              <a:t>The cost of replacing any letter with another letter is 1</a:t>
            </a:r>
          </a:p>
          <a:p>
            <a:r>
              <a:rPr lang="en-US" dirty="0"/>
              <a:t>The cost of "replacing" any letter with itself is 0</a:t>
            </a:r>
          </a:p>
        </p:txBody>
      </p:sp>
    </p:spTree>
    <p:extLst>
      <p:ext uri="{BB962C8B-B14F-4D97-AF65-F5344CB8AC3E}">
        <p14:creationId xmlns:p14="http://schemas.microsoft.com/office/powerpoint/2010/main" val="168879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CCAB7-6602-4F6F-8FF3-B9E83C086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 in the table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A84F62E-E137-4AB8-867F-C0150A58BF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619907"/>
              </p:ext>
            </p:extLst>
          </p:nvPr>
        </p:nvGraphicFramePr>
        <p:xfrm>
          <a:off x="152400" y="1600200"/>
          <a:ext cx="11201400" cy="436912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44600">
                  <a:extLst>
                    <a:ext uri="{9D8B030D-6E8A-4147-A177-3AD203B41FA5}">
                      <a16:colId xmlns:a16="http://schemas.microsoft.com/office/drawing/2014/main" val="604115324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685964313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78850547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91342045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18787177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28875099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961959807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44096240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1313517557"/>
                    </a:ext>
                  </a:extLst>
                </a:gridCol>
              </a:tblGrid>
              <a:tr h="48545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b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g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9466870"/>
                  </a:ext>
                </a:extLst>
              </a:tr>
              <a:tr h="48545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207309"/>
                  </a:ext>
                </a:extLst>
              </a:tr>
              <a:tr h="48545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r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821920"/>
                  </a:ext>
                </a:extLst>
              </a:tr>
              <a:tr h="48545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a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698067"/>
                  </a:ext>
                </a:extLst>
              </a:tr>
              <a:tr h="48545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v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736630"/>
                  </a:ext>
                </a:extLst>
              </a:tr>
              <a:tr h="48545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a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929718"/>
                  </a:ext>
                </a:extLst>
              </a:tr>
              <a:tr h="48545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g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7931716"/>
                  </a:ext>
                </a:extLst>
              </a:tr>
              <a:tr h="48545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703471"/>
                  </a:ext>
                </a:extLst>
              </a:tr>
              <a:tr h="485458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/>
                        <a:t>d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3028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24281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604D29-F3D1-4B64-9965-691C0DAC6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Flow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5D795E-3E9F-4D99-9E94-B058746A16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49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63625"/>
            <a:ext cx="10972800" cy="5294375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Ten people are marooned on a deserted island</a:t>
            </a:r>
          </a:p>
          <a:p>
            <a:r>
              <a:rPr lang="en-US" sz="2000" dirty="0"/>
              <a:t>They gather many coconuts and put them all in a community pile</a:t>
            </a:r>
          </a:p>
          <a:p>
            <a:r>
              <a:rPr lang="en-US" sz="2000" dirty="0"/>
              <a:t>They are so tired that they decide to divide them into ten equal piles the next morning</a:t>
            </a:r>
          </a:p>
          <a:p>
            <a:r>
              <a:rPr lang="en-US" sz="2000" dirty="0"/>
              <a:t>One castaway wakes up hungry and decides to take his share early</a:t>
            </a:r>
          </a:p>
          <a:p>
            <a:r>
              <a:rPr lang="en-US" sz="2000" dirty="0"/>
              <a:t>After dividing up the coconuts, he finds he is one coconut short of ten equal piles</a:t>
            </a:r>
          </a:p>
          <a:p>
            <a:r>
              <a:rPr lang="en-US" sz="2000" dirty="0"/>
              <a:t>He notices a monkey holding one coconut</a:t>
            </a:r>
          </a:p>
          <a:p>
            <a:r>
              <a:rPr lang="en-US" sz="2000" dirty="0"/>
              <a:t>He tries to take the monkey's coconut so that the total is evenly divisible by 10</a:t>
            </a:r>
          </a:p>
          <a:p>
            <a:r>
              <a:rPr lang="en-US" sz="2000" dirty="0"/>
              <a:t>However, when he tries to take it, the monkey hits him on the head with it, killing him</a:t>
            </a:r>
          </a:p>
          <a:p>
            <a:r>
              <a:rPr lang="en-US" sz="2000" dirty="0"/>
              <a:t>Later, another castaway wakes up hungry and also decides to take his share early</a:t>
            </a:r>
          </a:p>
          <a:p>
            <a:r>
              <a:rPr lang="en-US" sz="2000" dirty="0"/>
              <a:t>On the way to the coconuts he finds the body of the first castaway and realizes that he is now be entitled to 1/9 of the total pile</a:t>
            </a:r>
          </a:p>
          <a:p>
            <a:r>
              <a:rPr lang="en-US" sz="2000" dirty="0"/>
              <a:t>After dividing them up into nine piles he is again one coconut short of an even division and tries to take the monkey's (slightly) bloody coconut</a:t>
            </a:r>
          </a:p>
          <a:p>
            <a:r>
              <a:rPr lang="en-US" sz="2000" dirty="0"/>
              <a:t>Again, the monkey hits the second man on the head and kills him</a:t>
            </a:r>
          </a:p>
          <a:p>
            <a:r>
              <a:rPr lang="en-US" sz="2000" dirty="0"/>
              <a:t>Each of the remaining castaways goes through the same process, until the 10</a:t>
            </a:r>
            <a:r>
              <a:rPr lang="en-US" sz="2000" baseline="30000" dirty="0"/>
              <a:t>th</a:t>
            </a:r>
            <a:r>
              <a:rPr lang="en-US" sz="2000" dirty="0"/>
              <a:t> person to wake up realizes that the entire pile for himself</a:t>
            </a:r>
          </a:p>
          <a:p>
            <a:r>
              <a:rPr lang="en-US" sz="2000" dirty="0"/>
              <a:t>What is the smallest number of coconuts in the original pile (ignoring the monkey's)?</a:t>
            </a:r>
          </a:p>
        </p:txBody>
      </p:sp>
      <p:pic>
        <p:nvPicPr>
          <p:cNvPr id="25602" name="Picture 2" descr="C:\Documents and Settings\wittmanb\Local Settings\Temporary Internet Files\Content.IE5\QUPIDRR0\MCFD00933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47838" y="0"/>
            <a:ext cx="1991762" cy="1392332"/>
          </a:xfrm>
          <a:prstGeom prst="rect">
            <a:avLst/>
          </a:prstGeom>
          <a:noFill/>
        </p:spPr>
      </p:pic>
      <p:sp>
        <p:nvSpPr>
          <p:cNvPr id="7" name="Freeform 6"/>
          <p:cNvSpPr/>
          <p:nvPr/>
        </p:nvSpPr>
        <p:spPr>
          <a:xfrm>
            <a:off x="10591800" y="228601"/>
            <a:ext cx="508222" cy="554477"/>
          </a:xfrm>
          <a:custGeom>
            <a:avLst/>
            <a:gdLst>
              <a:gd name="connsiteX0" fmla="*/ 20138 w 508222"/>
              <a:gd name="connsiteY0" fmla="*/ 155643 h 554477"/>
              <a:gd name="connsiteX1" fmla="*/ 20138 w 508222"/>
              <a:gd name="connsiteY1" fmla="*/ 155643 h 554477"/>
              <a:gd name="connsiteX2" fmla="*/ 682 w 508222"/>
              <a:gd name="connsiteY2" fmla="*/ 272375 h 554477"/>
              <a:gd name="connsiteX3" fmla="*/ 10410 w 508222"/>
              <a:gd name="connsiteY3" fmla="*/ 301558 h 554477"/>
              <a:gd name="connsiteX4" fmla="*/ 146597 w 508222"/>
              <a:gd name="connsiteY4" fmla="*/ 291830 h 554477"/>
              <a:gd name="connsiteX5" fmla="*/ 195236 w 508222"/>
              <a:gd name="connsiteY5" fmla="*/ 301558 h 554477"/>
              <a:gd name="connsiteX6" fmla="*/ 204963 w 508222"/>
              <a:gd name="connsiteY6" fmla="*/ 330741 h 554477"/>
              <a:gd name="connsiteX7" fmla="*/ 156325 w 508222"/>
              <a:gd name="connsiteY7" fmla="*/ 408562 h 554477"/>
              <a:gd name="connsiteX8" fmla="*/ 146597 w 508222"/>
              <a:gd name="connsiteY8" fmla="*/ 525294 h 554477"/>
              <a:gd name="connsiteX9" fmla="*/ 166053 w 508222"/>
              <a:gd name="connsiteY9" fmla="*/ 544749 h 554477"/>
              <a:gd name="connsiteX10" fmla="*/ 224419 w 508222"/>
              <a:gd name="connsiteY10" fmla="*/ 554477 h 554477"/>
              <a:gd name="connsiteX11" fmla="*/ 321695 w 508222"/>
              <a:gd name="connsiteY11" fmla="*/ 544749 h 554477"/>
              <a:gd name="connsiteX12" fmla="*/ 350878 w 508222"/>
              <a:gd name="connsiteY12" fmla="*/ 535022 h 554477"/>
              <a:gd name="connsiteX13" fmla="*/ 360606 w 508222"/>
              <a:gd name="connsiteY13" fmla="*/ 505839 h 554477"/>
              <a:gd name="connsiteX14" fmla="*/ 370333 w 508222"/>
              <a:gd name="connsiteY14" fmla="*/ 379379 h 554477"/>
              <a:gd name="connsiteX15" fmla="*/ 380061 w 508222"/>
              <a:gd name="connsiteY15" fmla="*/ 350196 h 554477"/>
              <a:gd name="connsiteX16" fmla="*/ 438427 w 508222"/>
              <a:gd name="connsiteY16" fmla="*/ 321013 h 554477"/>
              <a:gd name="connsiteX17" fmla="*/ 487065 w 508222"/>
              <a:gd name="connsiteY17" fmla="*/ 311286 h 554477"/>
              <a:gd name="connsiteX18" fmla="*/ 477338 w 508222"/>
              <a:gd name="connsiteY18" fmla="*/ 155643 h 554477"/>
              <a:gd name="connsiteX19" fmla="*/ 457882 w 508222"/>
              <a:gd name="connsiteY19" fmla="*/ 136188 h 554477"/>
              <a:gd name="connsiteX20" fmla="*/ 428699 w 508222"/>
              <a:gd name="connsiteY20" fmla="*/ 126460 h 554477"/>
              <a:gd name="connsiteX21" fmla="*/ 273057 w 508222"/>
              <a:gd name="connsiteY21" fmla="*/ 136188 h 554477"/>
              <a:gd name="connsiteX22" fmla="*/ 234146 w 508222"/>
              <a:gd name="connsiteY22" fmla="*/ 97277 h 554477"/>
              <a:gd name="connsiteX23" fmla="*/ 195236 w 508222"/>
              <a:gd name="connsiteY23" fmla="*/ 0 h 554477"/>
              <a:gd name="connsiteX24" fmla="*/ 136870 w 508222"/>
              <a:gd name="connsiteY24" fmla="*/ 9728 h 554477"/>
              <a:gd name="connsiteX25" fmla="*/ 107687 w 508222"/>
              <a:gd name="connsiteY25" fmla="*/ 19456 h 554477"/>
              <a:gd name="connsiteX26" fmla="*/ 97959 w 508222"/>
              <a:gd name="connsiteY26" fmla="*/ 48639 h 554477"/>
              <a:gd name="connsiteX27" fmla="*/ 88231 w 508222"/>
              <a:gd name="connsiteY27" fmla="*/ 126460 h 554477"/>
              <a:gd name="connsiteX28" fmla="*/ 59048 w 508222"/>
              <a:gd name="connsiteY28" fmla="*/ 136188 h 554477"/>
              <a:gd name="connsiteX29" fmla="*/ 29865 w 508222"/>
              <a:gd name="connsiteY29" fmla="*/ 155643 h 554477"/>
              <a:gd name="connsiteX30" fmla="*/ 20138 w 508222"/>
              <a:gd name="connsiteY30" fmla="*/ 155643 h 554477"/>
              <a:gd name="connsiteX0" fmla="*/ 20138 w 508222"/>
              <a:gd name="connsiteY0" fmla="*/ 155643 h 554477"/>
              <a:gd name="connsiteX1" fmla="*/ 20138 w 508222"/>
              <a:gd name="connsiteY1" fmla="*/ 155643 h 554477"/>
              <a:gd name="connsiteX2" fmla="*/ 682 w 508222"/>
              <a:gd name="connsiteY2" fmla="*/ 272375 h 554477"/>
              <a:gd name="connsiteX3" fmla="*/ 10410 w 508222"/>
              <a:gd name="connsiteY3" fmla="*/ 301558 h 554477"/>
              <a:gd name="connsiteX4" fmla="*/ 146597 w 508222"/>
              <a:gd name="connsiteY4" fmla="*/ 291830 h 554477"/>
              <a:gd name="connsiteX5" fmla="*/ 195236 w 508222"/>
              <a:gd name="connsiteY5" fmla="*/ 301558 h 554477"/>
              <a:gd name="connsiteX6" fmla="*/ 228600 w 508222"/>
              <a:gd name="connsiteY6" fmla="*/ 304800 h 554477"/>
              <a:gd name="connsiteX7" fmla="*/ 156325 w 508222"/>
              <a:gd name="connsiteY7" fmla="*/ 408562 h 554477"/>
              <a:gd name="connsiteX8" fmla="*/ 146597 w 508222"/>
              <a:gd name="connsiteY8" fmla="*/ 525294 h 554477"/>
              <a:gd name="connsiteX9" fmla="*/ 166053 w 508222"/>
              <a:gd name="connsiteY9" fmla="*/ 544749 h 554477"/>
              <a:gd name="connsiteX10" fmla="*/ 224419 w 508222"/>
              <a:gd name="connsiteY10" fmla="*/ 554477 h 554477"/>
              <a:gd name="connsiteX11" fmla="*/ 321695 w 508222"/>
              <a:gd name="connsiteY11" fmla="*/ 544749 h 554477"/>
              <a:gd name="connsiteX12" fmla="*/ 350878 w 508222"/>
              <a:gd name="connsiteY12" fmla="*/ 535022 h 554477"/>
              <a:gd name="connsiteX13" fmla="*/ 360606 w 508222"/>
              <a:gd name="connsiteY13" fmla="*/ 505839 h 554477"/>
              <a:gd name="connsiteX14" fmla="*/ 370333 w 508222"/>
              <a:gd name="connsiteY14" fmla="*/ 379379 h 554477"/>
              <a:gd name="connsiteX15" fmla="*/ 380061 w 508222"/>
              <a:gd name="connsiteY15" fmla="*/ 350196 h 554477"/>
              <a:gd name="connsiteX16" fmla="*/ 438427 w 508222"/>
              <a:gd name="connsiteY16" fmla="*/ 321013 h 554477"/>
              <a:gd name="connsiteX17" fmla="*/ 487065 w 508222"/>
              <a:gd name="connsiteY17" fmla="*/ 311286 h 554477"/>
              <a:gd name="connsiteX18" fmla="*/ 477338 w 508222"/>
              <a:gd name="connsiteY18" fmla="*/ 155643 h 554477"/>
              <a:gd name="connsiteX19" fmla="*/ 457882 w 508222"/>
              <a:gd name="connsiteY19" fmla="*/ 136188 h 554477"/>
              <a:gd name="connsiteX20" fmla="*/ 428699 w 508222"/>
              <a:gd name="connsiteY20" fmla="*/ 126460 h 554477"/>
              <a:gd name="connsiteX21" fmla="*/ 273057 w 508222"/>
              <a:gd name="connsiteY21" fmla="*/ 136188 h 554477"/>
              <a:gd name="connsiteX22" fmla="*/ 234146 w 508222"/>
              <a:gd name="connsiteY22" fmla="*/ 97277 h 554477"/>
              <a:gd name="connsiteX23" fmla="*/ 195236 w 508222"/>
              <a:gd name="connsiteY23" fmla="*/ 0 h 554477"/>
              <a:gd name="connsiteX24" fmla="*/ 136870 w 508222"/>
              <a:gd name="connsiteY24" fmla="*/ 9728 h 554477"/>
              <a:gd name="connsiteX25" fmla="*/ 107687 w 508222"/>
              <a:gd name="connsiteY25" fmla="*/ 19456 h 554477"/>
              <a:gd name="connsiteX26" fmla="*/ 97959 w 508222"/>
              <a:gd name="connsiteY26" fmla="*/ 48639 h 554477"/>
              <a:gd name="connsiteX27" fmla="*/ 88231 w 508222"/>
              <a:gd name="connsiteY27" fmla="*/ 126460 h 554477"/>
              <a:gd name="connsiteX28" fmla="*/ 59048 w 508222"/>
              <a:gd name="connsiteY28" fmla="*/ 136188 h 554477"/>
              <a:gd name="connsiteX29" fmla="*/ 29865 w 508222"/>
              <a:gd name="connsiteY29" fmla="*/ 155643 h 554477"/>
              <a:gd name="connsiteX30" fmla="*/ 20138 w 508222"/>
              <a:gd name="connsiteY30" fmla="*/ 155643 h 554477"/>
              <a:gd name="connsiteX0" fmla="*/ 20138 w 508222"/>
              <a:gd name="connsiteY0" fmla="*/ 155643 h 554477"/>
              <a:gd name="connsiteX1" fmla="*/ 20138 w 508222"/>
              <a:gd name="connsiteY1" fmla="*/ 155643 h 554477"/>
              <a:gd name="connsiteX2" fmla="*/ 682 w 508222"/>
              <a:gd name="connsiteY2" fmla="*/ 272375 h 554477"/>
              <a:gd name="connsiteX3" fmla="*/ 10410 w 508222"/>
              <a:gd name="connsiteY3" fmla="*/ 301558 h 554477"/>
              <a:gd name="connsiteX4" fmla="*/ 146597 w 508222"/>
              <a:gd name="connsiteY4" fmla="*/ 291830 h 554477"/>
              <a:gd name="connsiteX5" fmla="*/ 195236 w 508222"/>
              <a:gd name="connsiteY5" fmla="*/ 301558 h 554477"/>
              <a:gd name="connsiteX6" fmla="*/ 228600 w 508222"/>
              <a:gd name="connsiteY6" fmla="*/ 304800 h 554477"/>
              <a:gd name="connsiteX7" fmla="*/ 152400 w 508222"/>
              <a:gd name="connsiteY7" fmla="*/ 457200 h 554477"/>
              <a:gd name="connsiteX8" fmla="*/ 146597 w 508222"/>
              <a:gd name="connsiteY8" fmla="*/ 525294 h 554477"/>
              <a:gd name="connsiteX9" fmla="*/ 166053 w 508222"/>
              <a:gd name="connsiteY9" fmla="*/ 544749 h 554477"/>
              <a:gd name="connsiteX10" fmla="*/ 224419 w 508222"/>
              <a:gd name="connsiteY10" fmla="*/ 554477 h 554477"/>
              <a:gd name="connsiteX11" fmla="*/ 321695 w 508222"/>
              <a:gd name="connsiteY11" fmla="*/ 544749 h 554477"/>
              <a:gd name="connsiteX12" fmla="*/ 350878 w 508222"/>
              <a:gd name="connsiteY12" fmla="*/ 535022 h 554477"/>
              <a:gd name="connsiteX13" fmla="*/ 360606 w 508222"/>
              <a:gd name="connsiteY13" fmla="*/ 505839 h 554477"/>
              <a:gd name="connsiteX14" fmla="*/ 370333 w 508222"/>
              <a:gd name="connsiteY14" fmla="*/ 379379 h 554477"/>
              <a:gd name="connsiteX15" fmla="*/ 380061 w 508222"/>
              <a:gd name="connsiteY15" fmla="*/ 350196 h 554477"/>
              <a:gd name="connsiteX16" fmla="*/ 438427 w 508222"/>
              <a:gd name="connsiteY16" fmla="*/ 321013 h 554477"/>
              <a:gd name="connsiteX17" fmla="*/ 487065 w 508222"/>
              <a:gd name="connsiteY17" fmla="*/ 311286 h 554477"/>
              <a:gd name="connsiteX18" fmla="*/ 477338 w 508222"/>
              <a:gd name="connsiteY18" fmla="*/ 155643 h 554477"/>
              <a:gd name="connsiteX19" fmla="*/ 457882 w 508222"/>
              <a:gd name="connsiteY19" fmla="*/ 136188 h 554477"/>
              <a:gd name="connsiteX20" fmla="*/ 428699 w 508222"/>
              <a:gd name="connsiteY20" fmla="*/ 126460 h 554477"/>
              <a:gd name="connsiteX21" fmla="*/ 273057 w 508222"/>
              <a:gd name="connsiteY21" fmla="*/ 136188 h 554477"/>
              <a:gd name="connsiteX22" fmla="*/ 234146 w 508222"/>
              <a:gd name="connsiteY22" fmla="*/ 97277 h 554477"/>
              <a:gd name="connsiteX23" fmla="*/ 195236 w 508222"/>
              <a:gd name="connsiteY23" fmla="*/ 0 h 554477"/>
              <a:gd name="connsiteX24" fmla="*/ 136870 w 508222"/>
              <a:gd name="connsiteY24" fmla="*/ 9728 h 554477"/>
              <a:gd name="connsiteX25" fmla="*/ 107687 w 508222"/>
              <a:gd name="connsiteY25" fmla="*/ 19456 h 554477"/>
              <a:gd name="connsiteX26" fmla="*/ 97959 w 508222"/>
              <a:gd name="connsiteY26" fmla="*/ 48639 h 554477"/>
              <a:gd name="connsiteX27" fmla="*/ 88231 w 508222"/>
              <a:gd name="connsiteY27" fmla="*/ 126460 h 554477"/>
              <a:gd name="connsiteX28" fmla="*/ 59048 w 508222"/>
              <a:gd name="connsiteY28" fmla="*/ 136188 h 554477"/>
              <a:gd name="connsiteX29" fmla="*/ 29865 w 508222"/>
              <a:gd name="connsiteY29" fmla="*/ 155643 h 554477"/>
              <a:gd name="connsiteX30" fmla="*/ 20138 w 508222"/>
              <a:gd name="connsiteY30" fmla="*/ 155643 h 554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08222" h="554477">
                <a:moveTo>
                  <a:pt x="20138" y="155643"/>
                </a:moveTo>
                <a:lnTo>
                  <a:pt x="20138" y="155643"/>
                </a:lnTo>
                <a:cubicBezTo>
                  <a:pt x="13653" y="194554"/>
                  <a:pt x="3306" y="233015"/>
                  <a:pt x="682" y="272375"/>
                </a:cubicBezTo>
                <a:cubicBezTo>
                  <a:pt x="0" y="282606"/>
                  <a:pt x="246" y="300203"/>
                  <a:pt x="10410" y="301558"/>
                </a:cubicBezTo>
                <a:cubicBezTo>
                  <a:pt x="55522" y="307573"/>
                  <a:pt x="101201" y="295073"/>
                  <a:pt x="146597" y="291830"/>
                </a:cubicBezTo>
                <a:cubicBezTo>
                  <a:pt x="162810" y="295073"/>
                  <a:pt x="181479" y="292386"/>
                  <a:pt x="195236" y="301558"/>
                </a:cubicBezTo>
                <a:cubicBezTo>
                  <a:pt x="203768" y="307246"/>
                  <a:pt x="229732" y="294609"/>
                  <a:pt x="228600" y="304800"/>
                </a:cubicBezTo>
                <a:cubicBezTo>
                  <a:pt x="222117" y="363145"/>
                  <a:pt x="189144" y="432705"/>
                  <a:pt x="152400" y="457200"/>
                </a:cubicBezTo>
                <a:cubicBezTo>
                  <a:pt x="134720" y="510241"/>
                  <a:pt x="125793" y="469817"/>
                  <a:pt x="146597" y="525294"/>
                </a:cubicBezTo>
                <a:cubicBezTo>
                  <a:pt x="149817" y="533881"/>
                  <a:pt x="157466" y="541529"/>
                  <a:pt x="166053" y="544749"/>
                </a:cubicBezTo>
                <a:cubicBezTo>
                  <a:pt x="184521" y="551674"/>
                  <a:pt x="204964" y="551234"/>
                  <a:pt x="224419" y="554477"/>
                </a:cubicBezTo>
                <a:cubicBezTo>
                  <a:pt x="256844" y="551234"/>
                  <a:pt x="289487" y="549704"/>
                  <a:pt x="321695" y="544749"/>
                </a:cubicBezTo>
                <a:cubicBezTo>
                  <a:pt x="331830" y="543190"/>
                  <a:pt x="343627" y="542272"/>
                  <a:pt x="350878" y="535022"/>
                </a:cubicBezTo>
                <a:cubicBezTo>
                  <a:pt x="358129" y="527771"/>
                  <a:pt x="357363" y="515567"/>
                  <a:pt x="360606" y="505839"/>
                </a:cubicBezTo>
                <a:cubicBezTo>
                  <a:pt x="363848" y="463686"/>
                  <a:pt x="365089" y="421330"/>
                  <a:pt x="370333" y="379379"/>
                </a:cubicBezTo>
                <a:cubicBezTo>
                  <a:pt x="371605" y="369204"/>
                  <a:pt x="373655" y="358203"/>
                  <a:pt x="380061" y="350196"/>
                </a:cubicBezTo>
                <a:cubicBezTo>
                  <a:pt x="391948" y="335337"/>
                  <a:pt x="420805" y="325418"/>
                  <a:pt x="438427" y="321013"/>
                </a:cubicBezTo>
                <a:cubicBezTo>
                  <a:pt x="454467" y="317003"/>
                  <a:pt x="470852" y="314528"/>
                  <a:pt x="487065" y="311286"/>
                </a:cubicBezTo>
                <a:cubicBezTo>
                  <a:pt x="508222" y="247818"/>
                  <a:pt x="506914" y="266553"/>
                  <a:pt x="477338" y="155643"/>
                </a:cubicBezTo>
                <a:cubicBezTo>
                  <a:pt x="474975" y="146781"/>
                  <a:pt x="465746" y="140907"/>
                  <a:pt x="457882" y="136188"/>
                </a:cubicBezTo>
                <a:cubicBezTo>
                  <a:pt x="449089" y="130912"/>
                  <a:pt x="438427" y="129703"/>
                  <a:pt x="428699" y="126460"/>
                </a:cubicBezTo>
                <a:cubicBezTo>
                  <a:pt x="376818" y="129703"/>
                  <a:pt x="325039" y="136188"/>
                  <a:pt x="273057" y="136188"/>
                </a:cubicBezTo>
                <a:cubicBezTo>
                  <a:pt x="240042" y="136188"/>
                  <a:pt x="241221" y="123217"/>
                  <a:pt x="234146" y="97277"/>
                </a:cubicBezTo>
                <a:cubicBezTo>
                  <a:pt x="209756" y="7848"/>
                  <a:pt x="234527" y="39293"/>
                  <a:pt x="195236" y="0"/>
                </a:cubicBezTo>
                <a:cubicBezTo>
                  <a:pt x="175781" y="3243"/>
                  <a:pt x="156124" y="5449"/>
                  <a:pt x="136870" y="9728"/>
                </a:cubicBezTo>
                <a:cubicBezTo>
                  <a:pt x="126860" y="11952"/>
                  <a:pt x="114938" y="12205"/>
                  <a:pt x="107687" y="19456"/>
                </a:cubicBezTo>
                <a:cubicBezTo>
                  <a:pt x="100436" y="26707"/>
                  <a:pt x="101202" y="38911"/>
                  <a:pt x="97959" y="48639"/>
                </a:cubicBezTo>
                <a:cubicBezTo>
                  <a:pt x="94716" y="74579"/>
                  <a:pt x="98848" y="102571"/>
                  <a:pt x="88231" y="126460"/>
                </a:cubicBezTo>
                <a:cubicBezTo>
                  <a:pt x="84066" y="135830"/>
                  <a:pt x="68219" y="131602"/>
                  <a:pt x="59048" y="136188"/>
                </a:cubicBezTo>
                <a:cubicBezTo>
                  <a:pt x="48591" y="141416"/>
                  <a:pt x="39890" y="149628"/>
                  <a:pt x="29865" y="155643"/>
                </a:cubicBezTo>
                <a:cubicBezTo>
                  <a:pt x="23648" y="159373"/>
                  <a:pt x="21759" y="155643"/>
                  <a:pt x="20138" y="155643"/>
                </a:cubicBezTo>
                <a:close/>
              </a:path>
            </a:pathLst>
          </a:custGeom>
          <a:gradFill flip="none" rotWithShape="1">
            <a:gsLst>
              <a:gs pos="10000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5000">
                <a:srgbClr val="FF3F3F"/>
              </a:gs>
            </a:gsLst>
            <a:lin ang="5400000" scaled="1"/>
            <a:tileRect/>
          </a:gradFill>
          <a:ln w="15875" cmpd="sng">
            <a:gradFill>
              <a:gsLst>
                <a:gs pos="0">
                  <a:schemeClr val="tx1">
                    <a:alpha val="0"/>
                  </a:schemeClr>
                </a:gs>
                <a:gs pos="50000">
                  <a:schemeClr val="tx1">
                    <a:alpha val="46000"/>
                  </a:schemeClr>
                </a:gs>
                <a:gs pos="100000">
                  <a:schemeClr val="tx1"/>
                </a:gs>
              </a:gsLst>
              <a:lin ang="5400000" scaled="0"/>
            </a:gradFill>
          </a:ln>
          <a:effectLst>
            <a:outerShdw blurRad="50800" dist="25400" dir="5400000" sx="75000" sy="75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3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flow network</a:t>
            </a:r>
            <a:r>
              <a:rPr lang="en-US" dirty="0"/>
              <a:t> is a weighted, directed graph with positive edge weights</a:t>
            </a:r>
          </a:p>
          <a:p>
            <a:pPr lvl="1"/>
            <a:r>
              <a:rPr lang="en-US" dirty="0"/>
              <a:t>Think of the weights as </a:t>
            </a:r>
            <a:r>
              <a:rPr lang="en-US" b="1" dirty="0"/>
              <a:t>capacities</a:t>
            </a:r>
            <a:r>
              <a:rPr lang="en-US" dirty="0"/>
              <a:t>, representing the maximum units that can flow across an edge</a:t>
            </a:r>
          </a:p>
          <a:p>
            <a:pPr lvl="1"/>
            <a:r>
              <a:rPr lang="en-US" dirty="0"/>
              <a:t>It has a </a:t>
            </a:r>
            <a:r>
              <a:rPr lang="en-US" b="1" dirty="0"/>
              <a:t>source</a:t>
            </a:r>
            <a:r>
              <a:rPr lang="en-US" dirty="0"/>
              <a:t> </a:t>
            </a:r>
            <a:r>
              <a:rPr lang="en-US" b="1" i="1" dirty="0"/>
              <a:t>s</a:t>
            </a:r>
            <a:r>
              <a:rPr lang="en-US" dirty="0"/>
              <a:t> (where everything comes from) </a:t>
            </a:r>
          </a:p>
          <a:p>
            <a:pPr lvl="1"/>
            <a:r>
              <a:rPr lang="en-US" dirty="0"/>
              <a:t>And a </a:t>
            </a:r>
            <a:r>
              <a:rPr lang="en-US" b="1" dirty="0"/>
              <a:t>sink</a:t>
            </a:r>
            <a:r>
              <a:rPr lang="en-US" dirty="0"/>
              <a:t> </a:t>
            </a:r>
            <a:r>
              <a:rPr lang="en-US" b="1" i="1" dirty="0"/>
              <a:t>t</a:t>
            </a:r>
            <a:r>
              <a:rPr lang="en-US" dirty="0"/>
              <a:t> (where everything goes to)</a:t>
            </a:r>
          </a:p>
          <a:p>
            <a:r>
              <a:rPr lang="en-US" dirty="0"/>
              <a:t>Some books refer to this kind of flow network specifically as an </a:t>
            </a:r>
            <a:r>
              <a:rPr lang="en-US" b="1" i="1" dirty="0" err="1"/>
              <a:t>st</a:t>
            </a:r>
            <a:r>
              <a:rPr lang="en-US" dirty="0"/>
              <a:t>-flow network</a:t>
            </a:r>
          </a:p>
        </p:txBody>
      </p:sp>
    </p:spTree>
    <p:extLst>
      <p:ext uri="{BB962C8B-B14F-4D97-AF65-F5344CB8AC3E}">
        <p14:creationId xmlns:p14="http://schemas.microsoft.com/office/powerpoint/2010/main" val="66028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common flow problem is to find the </a:t>
            </a:r>
            <a:r>
              <a:rPr lang="en-US" b="1" dirty="0"/>
              <a:t>maximum flow</a:t>
            </a:r>
          </a:p>
          <a:p>
            <a:r>
              <a:rPr lang="en-US" dirty="0"/>
              <a:t>A maximum flow is a flow such that the amount leaving s and the amount going into t is as large as possible</a:t>
            </a:r>
          </a:p>
          <a:p>
            <a:r>
              <a:rPr lang="en-US" dirty="0"/>
              <a:t>In other words:</a:t>
            </a:r>
          </a:p>
          <a:p>
            <a:pPr lvl="1"/>
            <a:r>
              <a:rPr lang="en-US" dirty="0"/>
              <a:t>The maximum amount of flow gets from </a:t>
            </a:r>
            <a:r>
              <a:rPr lang="en-US" b="1" i="1" dirty="0"/>
              <a:t>s</a:t>
            </a:r>
            <a:r>
              <a:rPr lang="en-US" dirty="0"/>
              <a:t> to </a:t>
            </a:r>
            <a:r>
              <a:rPr lang="en-US" b="1" i="1" dirty="0"/>
              <a:t>t</a:t>
            </a:r>
          </a:p>
          <a:p>
            <a:pPr lvl="1"/>
            <a:r>
              <a:rPr lang="en-US" dirty="0"/>
              <a:t>No edge has more flow than its capacity</a:t>
            </a:r>
          </a:p>
          <a:p>
            <a:pPr lvl="1"/>
            <a:r>
              <a:rPr lang="en-US" dirty="0"/>
              <a:t>The flow going into every node (except </a:t>
            </a:r>
            <a:r>
              <a:rPr lang="en-US" b="1" i="1" dirty="0"/>
              <a:t>s</a:t>
            </a:r>
            <a:r>
              <a:rPr lang="en-US" dirty="0"/>
              <a:t> and </a:t>
            </a:r>
            <a:r>
              <a:rPr lang="en-US" b="1" i="1" dirty="0"/>
              <a:t>t</a:t>
            </a:r>
            <a:r>
              <a:rPr lang="en-US" dirty="0"/>
              <a:t>) is equal to the flow going out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3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network</a:t>
            </a:r>
          </a:p>
        </p:txBody>
      </p:sp>
      <p:sp>
        <p:nvSpPr>
          <p:cNvPr id="4" name="Oval 3"/>
          <p:cNvSpPr/>
          <p:nvPr/>
        </p:nvSpPr>
        <p:spPr>
          <a:xfrm>
            <a:off x="2362200" y="3886200"/>
            <a:ext cx="533400" cy="533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s</a:t>
            </a:r>
          </a:p>
        </p:txBody>
      </p:sp>
      <p:sp>
        <p:nvSpPr>
          <p:cNvPr id="5" name="Oval 4"/>
          <p:cNvSpPr/>
          <p:nvPr/>
        </p:nvSpPr>
        <p:spPr>
          <a:xfrm>
            <a:off x="9372600" y="3886200"/>
            <a:ext cx="533400" cy="533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t</a:t>
            </a:r>
          </a:p>
        </p:txBody>
      </p:sp>
      <p:sp>
        <p:nvSpPr>
          <p:cNvPr id="6" name="Oval 5"/>
          <p:cNvSpPr/>
          <p:nvPr/>
        </p:nvSpPr>
        <p:spPr>
          <a:xfrm>
            <a:off x="41910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7391400" y="2057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41910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c</a:t>
            </a:r>
          </a:p>
        </p:txBody>
      </p:sp>
      <p:sp>
        <p:nvSpPr>
          <p:cNvPr id="9" name="Oval 8"/>
          <p:cNvSpPr/>
          <p:nvPr/>
        </p:nvSpPr>
        <p:spPr>
          <a:xfrm>
            <a:off x="7391400" y="3888475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d</a:t>
            </a:r>
          </a:p>
        </p:txBody>
      </p:sp>
      <p:sp>
        <p:nvSpPr>
          <p:cNvPr id="10" name="Oval 9"/>
          <p:cNvSpPr/>
          <p:nvPr/>
        </p:nvSpPr>
        <p:spPr>
          <a:xfrm>
            <a:off x="41910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e</a:t>
            </a:r>
          </a:p>
        </p:txBody>
      </p:sp>
      <p:sp>
        <p:nvSpPr>
          <p:cNvPr id="11" name="Oval 10"/>
          <p:cNvSpPr/>
          <p:nvPr/>
        </p:nvSpPr>
        <p:spPr>
          <a:xfrm>
            <a:off x="7391400" y="57150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/>
              <a:t>f</a:t>
            </a:r>
          </a:p>
        </p:txBody>
      </p:sp>
      <p:cxnSp>
        <p:nvCxnSpPr>
          <p:cNvPr id="13" name="Straight Arrow Connector 12"/>
          <p:cNvCxnSpPr>
            <a:stCxn id="4" idx="6"/>
            <a:endCxn id="8" idx="2"/>
          </p:cNvCxnSpPr>
          <p:nvPr/>
        </p:nvCxnSpPr>
        <p:spPr>
          <a:xfrm>
            <a:off x="2895600" y="4152901"/>
            <a:ext cx="12954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7"/>
            <a:endCxn id="6" idx="3"/>
          </p:cNvCxnSpPr>
          <p:nvPr/>
        </p:nvCxnSpPr>
        <p:spPr>
          <a:xfrm flipV="1">
            <a:off x="2817485" y="25126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6"/>
            <a:endCxn id="7" idx="2"/>
          </p:cNvCxnSpPr>
          <p:nvPr/>
        </p:nvCxnSpPr>
        <p:spPr>
          <a:xfrm>
            <a:off x="4724400" y="23241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5"/>
            <a:endCxn id="9" idx="1"/>
          </p:cNvCxnSpPr>
          <p:nvPr/>
        </p:nvCxnSpPr>
        <p:spPr>
          <a:xfrm>
            <a:off x="4646285" y="2512686"/>
            <a:ext cx="2823230" cy="145390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6"/>
            <a:endCxn id="9" idx="2"/>
          </p:cNvCxnSpPr>
          <p:nvPr/>
        </p:nvCxnSpPr>
        <p:spPr>
          <a:xfrm>
            <a:off x="4724400" y="4155175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9" idx="6"/>
            <a:endCxn id="5" idx="2"/>
          </p:cNvCxnSpPr>
          <p:nvPr/>
        </p:nvCxnSpPr>
        <p:spPr>
          <a:xfrm flipV="1">
            <a:off x="7924800" y="4152901"/>
            <a:ext cx="1447800" cy="227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7" idx="5"/>
            <a:endCxn id="5" idx="1"/>
          </p:cNvCxnSpPr>
          <p:nvPr/>
        </p:nvCxnSpPr>
        <p:spPr>
          <a:xfrm>
            <a:off x="7846685" y="25126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8" idx="5"/>
            <a:endCxn id="11" idx="1"/>
          </p:cNvCxnSpPr>
          <p:nvPr/>
        </p:nvCxnSpPr>
        <p:spPr>
          <a:xfrm>
            <a:off x="4646285" y="4343761"/>
            <a:ext cx="2823230" cy="144935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0" idx="6"/>
            <a:endCxn id="11" idx="2"/>
          </p:cNvCxnSpPr>
          <p:nvPr/>
        </p:nvCxnSpPr>
        <p:spPr>
          <a:xfrm>
            <a:off x="4724400" y="5981700"/>
            <a:ext cx="2667000" cy="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4" idx="5"/>
            <a:endCxn id="10" idx="1"/>
          </p:cNvCxnSpPr>
          <p:nvPr/>
        </p:nvCxnSpPr>
        <p:spPr>
          <a:xfrm>
            <a:off x="2817485" y="4341485"/>
            <a:ext cx="14516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1" idx="0"/>
            <a:endCxn id="9" idx="4"/>
          </p:cNvCxnSpPr>
          <p:nvPr/>
        </p:nvCxnSpPr>
        <p:spPr>
          <a:xfrm flipV="1">
            <a:off x="7658100" y="4421876"/>
            <a:ext cx="0" cy="1293125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1" idx="7"/>
            <a:endCxn id="5" idx="3"/>
          </p:cNvCxnSpPr>
          <p:nvPr/>
        </p:nvCxnSpPr>
        <p:spPr>
          <a:xfrm flipV="1">
            <a:off x="7846685" y="4341485"/>
            <a:ext cx="1604030" cy="1451630"/>
          </a:xfrm>
          <a:prstGeom prst="straightConnector1">
            <a:avLst/>
          </a:prstGeom>
          <a:ln w="571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560685" y="164167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48000" y="258811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865485" y="254206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190883" y="353425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560685" y="354031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458200" y="2594172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153400" y="353156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534400" y="50393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58945" y="476810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4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340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86400" y="598679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819400" y="488698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096656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Ford-Fulkerson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Ford-Fulkerson is a family of algorithms for finding the maximum flow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Start with zero flow on all edges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Find an augmenting path (increasing flow on forward edges and decreasing flow on backwards edges)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If you can still find an augmenting path in the residual graph, go back to Step 2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0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F8EA1-A7B8-4CC7-B864-74BAB746D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Matching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DC4A7-259C-4A12-AE78-1CA187912C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939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graphs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a bipartite graph is one whose nodes can be divided into two disjoint sets X and Y</a:t>
            </a:r>
          </a:p>
          <a:p>
            <a:r>
              <a:rPr lang="en-US" dirty="0"/>
              <a:t>Every edge has one end in set X and the other in set Y</a:t>
            </a:r>
          </a:p>
          <a:p>
            <a:pPr lvl="1"/>
            <a:r>
              <a:rPr lang="en-US" dirty="0"/>
              <a:t>There are no edges from a node inside set X to another node in set X</a:t>
            </a:r>
          </a:p>
          <a:p>
            <a:pPr lvl="1"/>
            <a:r>
              <a:rPr lang="en-US" dirty="0"/>
              <a:t>There are no edges from a node inside set Y to another in set Y</a:t>
            </a:r>
          </a:p>
          <a:p>
            <a:r>
              <a:rPr lang="en-US" dirty="0"/>
              <a:t>Equivalently, a graph is bipartite if and only if it contains no odd cycles</a:t>
            </a:r>
          </a:p>
        </p:txBody>
      </p:sp>
    </p:spTree>
    <p:extLst>
      <p:ext uri="{BB962C8B-B14F-4D97-AF65-F5344CB8AC3E}">
        <p14:creationId xmlns:p14="http://schemas.microsoft.com/office/powerpoint/2010/main" val="109070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Matching</a:t>
            </a:r>
            <a:r>
              <a:rPr lang="en-US" dirty="0"/>
              <a:t> means pairing up nodes in set X with nodes in set Y</a:t>
            </a:r>
          </a:p>
          <a:p>
            <a:r>
              <a:rPr lang="en-US" dirty="0"/>
              <a:t>A node can only be in one pair</a:t>
            </a:r>
          </a:p>
          <a:p>
            <a:r>
              <a:rPr lang="en-US" dirty="0"/>
              <a:t>A </a:t>
            </a:r>
            <a:r>
              <a:rPr lang="en-US" b="1" dirty="0"/>
              <a:t>perfect matching</a:t>
            </a:r>
            <a:r>
              <a:rPr lang="en-US" dirty="0"/>
              <a:t> is when every node in set X and every node in set Y is matched</a:t>
            </a:r>
          </a:p>
          <a:p>
            <a:r>
              <a:rPr lang="en-US" dirty="0"/>
              <a:t>It is not always possible to have a perfect matching</a:t>
            </a:r>
          </a:p>
          <a:p>
            <a:r>
              <a:rPr lang="en-US" dirty="0"/>
              <a:t>We can still try to find a </a:t>
            </a:r>
            <a:r>
              <a:rPr lang="en-US" b="1" dirty="0"/>
              <a:t>maximum matching</a:t>
            </a:r>
            <a:r>
              <a:rPr lang="en-US" dirty="0"/>
              <a:t> in which as many nodes are matched up as possible</a:t>
            </a:r>
          </a:p>
        </p:txBody>
      </p:sp>
    </p:spTree>
    <p:extLst>
      <p:ext uri="{BB962C8B-B14F-4D97-AF65-F5344CB8AC3E}">
        <p14:creationId xmlns:p14="http://schemas.microsoft.com/office/powerpoint/2010/main" val="409093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stCxn id="4" idx="4"/>
            <a:endCxn id="10" idx="0"/>
          </p:cNvCxnSpPr>
          <p:nvPr/>
        </p:nvCxnSpPr>
        <p:spPr>
          <a:xfrm>
            <a:off x="3467100" y="3124200"/>
            <a:ext cx="0" cy="152400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5"/>
            <a:endCxn id="11" idx="1"/>
          </p:cNvCxnSpPr>
          <p:nvPr/>
        </p:nvCxnSpPr>
        <p:spPr>
          <a:xfrm>
            <a:off x="3655685" y="3046085"/>
            <a:ext cx="842030" cy="16802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7"/>
            <a:endCxn id="5" idx="3"/>
          </p:cNvCxnSpPr>
          <p:nvPr/>
        </p:nvCxnSpPr>
        <p:spPr>
          <a:xfrm flipV="1">
            <a:off x="3655685" y="3046085"/>
            <a:ext cx="842030" cy="16802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5"/>
            <a:endCxn id="12" idx="1"/>
          </p:cNvCxnSpPr>
          <p:nvPr/>
        </p:nvCxnSpPr>
        <p:spPr>
          <a:xfrm>
            <a:off x="4874885" y="3046085"/>
            <a:ext cx="765830" cy="16802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7"/>
            <a:endCxn id="7" idx="3"/>
          </p:cNvCxnSpPr>
          <p:nvPr/>
        </p:nvCxnSpPr>
        <p:spPr>
          <a:xfrm flipV="1">
            <a:off x="4874885" y="3046085"/>
            <a:ext cx="1908830" cy="16802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6"/>
            <a:endCxn id="8" idx="3"/>
          </p:cNvCxnSpPr>
          <p:nvPr/>
        </p:nvCxnSpPr>
        <p:spPr>
          <a:xfrm flipV="1">
            <a:off x="3733800" y="3046085"/>
            <a:ext cx="4192915" cy="18688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4"/>
            <a:endCxn id="13" idx="7"/>
          </p:cNvCxnSpPr>
          <p:nvPr/>
        </p:nvCxnSpPr>
        <p:spPr>
          <a:xfrm flipH="1">
            <a:off x="7160885" y="3124200"/>
            <a:ext cx="954415" cy="16021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4"/>
            <a:endCxn id="13" idx="1"/>
          </p:cNvCxnSpPr>
          <p:nvPr/>
        </p:nvCxnSpPr>
        <p:spPr>
          <a:xfrm>
            <a:off x="5829300" y="3124200"/>
            <a:ext cx="954415" cy="16021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" idx="5"/>
            <a:endCxn id="14" idx="1"/>
          </p:cNvCxnSpPr>
          <p:nvPr/>
        </p:nvCxnSpPr>
        <p:spPr>
          <a:xfrm>
            <a:off x="6017885" y="3046085"/>
            <a:ext cx="1908830" cy="168023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" idx="6"/>
            <a:endCxn id="15" idx="1"/>
          </p:cNvCxnSpPr>
          <p:nvPr/>
        </p:nvCxnSpPr>
        <p:spPr>
          <a:xfrm>
            <a:off x="6096000" y="2857500"/>
            <a:ext cx="2973715" cy="1868815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5" idx="0"/>
            <a:endCxn id="9" idx="4"/>
          </p:cNvCxnSpPr>
          <p:nvPr/>
        </p:nvCxnSpPr>
        <p:spPr>
          <a:xfrm flipV="1">
            <a:off x="9258300" y="3124200"/>
            <a:ext cx="0" cy="1524000"/>
          </a:xfrm>
          <a:prstGeom prst="line">
            <a:avLst/>
          </a:prstGeom>
          <a:ln w="38100" cmpd="sng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matching problem</a:t>
            </a:r>
          </a:p>
        </p:txBody>
      </p:sp>
      <p:sp>
        <p:nvSpPr>
          <p:cNvPr id="4" name="Oval 3"/>
          <p:cNvSpPr/>
          <p:nvPr/>
        </p:nvSpPr>
        <p:spPr>
          <a:xfrm>
            <a:off x="32004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4419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5562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705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/>
          <p:nvPr/>
        </p:nvSpPr>
        <p:spPr>
          <a:xfrm>
            <a:off x="7848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9" name="Oval 8"/>
          <p:cNvSpPr/>
          <p:nvPr/>
        </p:nvSpPr>
        <p:spPr>
          <a:xfrm>
            <a:off x="8991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11" name="Oval 10"/>
          <p:cNvSpPr/>
          <p:nvPr/>
        </p:nvSpPr>
        <p:spPr>
          <a:xfrm>
            <a:off x="4419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2" name="Oval 11"/>
          <p:cNvSpPr/>
          <p:nvPr/>
        </p:nvSpPr>
        <p:spPr>
          <a:xfrm>
            <a:off x="5562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13" name="Oval 12"/>
          <p:cNvSpPr/>
          <p:nvPr/>
        </p:nvSpPr>
        <p:spPr>
          <a:xfrm>
            <a:off x="6705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15" name="Oval 14"/>
          <p:cNvSpPr/>
          <p:nvPr/>
        </p:nvSpPr>
        <p:spPr>
          <a:xfrm>
            <a:off x="8991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3600" y="242947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3600" y="44196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4"/>
                </a:solidFill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9430182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>
            <a:stCxn id="4" idx="4"/>
            <a:endCxn id="10" idx="0"/>
          </p:cNvCxnSpPr>
          <p:nvPr/>
        </p:nvCxnSpPr>
        <p:spPr>
          <a:xfrm>
            <a:off x="3467100" y="3124200"/>
            <a:ext cx="0" cy="152400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5"/>
            <a:endCxn id="11" idx="1"/>
          </p:cNvCxnSpPr>
          <p:nvPr/>
        </p:nvCxnSpPr>
        <p:spPr>
          <a:xfrm>
            <a:off x="3655685" y="3046085"/>
            <a:ext cx="842030" cy="168023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7"/>
            <a:endCxn id="5" idx="3"/>
          </p:cNvCxnSpPr>
          <p:nvPr/>
        </p:nvCxnSpPr>
        <p:spPr>
          <a:xfrm flipV="1">
            <a:off x="3655685" y="3046085"/>
            <a:ext cx="842030" cy="1680230"/>
          </a:xfrm>
          <a:prstGeom prst="line">
            <a:avLst/>
          </a:prstGeom>
          <a:ln w="38100" cmpd="sng">
            <a:headEnd type="triangle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5"/>
            <a:endCxn id="12" idx="1"/>
          </p:cNvCxnSpPr>
          <p:nvPr/>
        </p:nvCxnSpPr>
        <p:spPr>
          <a:xfrm>
            <a:off x="4874885" y="3046085"/>
            <a:ext cx="765830" cy="168023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7"/>
            <a:endCxn id="7" idx="3"/>
          </p:cNvCxnSpPr>
          <p:nvPr/>
        </p:nvCxnSpPr>
        <p:spPr>
          <a:xfrm flipV="1">
            <a:off x="4874885" y="3046085"/>
            <a:ext cx="1908830" cy="1680230"/>
          </a:xfrm>
          <a:prstGeom prst="line">
            <a:avLst/>
          </a:prstGeom>
          <a:ln w="38100" cmpd="sng">
            <a:headEnd type="triangle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0" idx="6"/>
            <a:endCxn id="8" idx="3"/>
          </p:cNvCxnSpPr>
          <p:nvPr/>
        </p:nvCxnSpPr>
        <p:spPr>
          <a:xfrm flipV="1">
            <a:off x="3733800" y="3046085"/>
            <a:ext cx="4192915" cy="1868815"/>
          </a:xfrm>
          <a:prstGeom prst="line">
            <a:avLst/>
          </a:prstGeom>
          <a:ln w="38100" cmpd="sng">
            <a:headEnd type="triangle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4"/>
            <a:endCxn id="13" idx="7"/>
          </p:cNvCxnSpPr>
          <p:nvPr/>
        </p:nvCxnSpPr>
        <p:spPr>
          <a:xfrm flipH="1">
            <a:off x="7160885" y="3124200"/>
            <a:ext cx="954415" cy="1602115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6" idx="4"/>
            <a:endCxn id="13" idx="1"/>
          </p:cNvCxnSpPr>
          <p:nvPr/>
        </p:nvCxnSpPr>
        <p:spPr>
          <a:xfrm>
            <a:off x="5829300" y="3124200"/>
            <a:ext cx="954415" cy="1602115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6" idx="5"/>
            <a:endCxn id="14" idx="1"/>
          </p:cNvCxnSpPr>
          <p:nvPr/>
        </p:nvCxnSpPr>
        <p:spPr>
          <a:xfrm>
            <a:off x="6017885" y="3046085"/>
            <a:ext cx="1908830" cy="168023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6" idx="6"/>
            <a:endCxn id="15" idx="1"/>
          </p:cNvCxnSpPr>
          <p:nvPr/>
        </p:nvCxnSpPr>
        <p:spPr>
          <a:xfrm>
            <a:off x="6096000" y="2857500"/>
            <a:ext cx="2973715" cy="1868815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5" idx="0"/>
            <a:endCxn id="9" idx="4"/>
          </p:cNvCxnSpPr>
          <p:nvPr/>
        </p:nvCxnSpPr>
        <p:spPr>
          <a:xfrm flipV="1">
            <a:off x="9258300" y="3124200"/>
            <a:ext cx="0" cy="1524000"/>
          </a:xfrm>
          <a:prstGeom prst="line">
            <a:avLst/>
          </a:prstGeom>
          <a:ln w="38100" cmpd="sng">
            <a:headEnd type="triangle"/>
            <a:tailEnd type="non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flow problem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33600" y="242947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33600" y="4419600"/>
            <a:ext cx="83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accent4"/>
                </a:solidFill>
              </a:rPr>
              <a:t>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F495147-23F6-4E30-AE3D-C688CB58A6BE}"/>
              </a:ext>
            </a:extLst>
          </p:cNvPr>
          <p:cNvSpPr/>
          <p:nvPr/>
        </p:nvSpPr>
        <p:spPr>
          <a:xfrm>
            <a:off x="6172200" y="5908939"/>
            <a:ext cx="533400" cy="533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t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5A930A0-E872-4901-8BDC-8E55DA03C6A7}"/>
              </a:ext>
            </a:extLst>
          </p:cNvPr>
          <p:cNvCxnSpPr>
            <a:cxnSpLocks/>
            <a:stCxn id="10" idx="5"/>
            <a:endCxn id="28" idx="2"/>
          </p:cNvCxnSpPr>
          <p:nvPr/>
        </p:nvCxnSpPr>
        <p:spPr>
          <a:xfrm>
            <a:off x="3655685" y="5103485"/>
            <a:ext cx="2516515" cy="1072154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7C0F0EF-EAD8-4FED-9389-A1872BA130E5}"/>
              </a:ext>
            </a:extLst>
          </p:cNvPr>
          <p:cNvCxnSpPr>
            <a:cxnSpLocks/>
            <a:stCxn id="11" idx="5"/>
            <a:endCxn id="28" idx="1"/>
          </p:cNvCxnSpPr>
          <p:nvPr/>
        </p:nvCxnSpPr>
        <p:spPr>
          <a:xfrm>
            <a:off x="4874885" y="5103485"/>
            <a:ext cx="1375430" cy="883569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1FF250C-2298-47B8-9F28-C0599DCB68E4}"/>
              </a:ext>
            </a:extLst>
          </p:cNvPr>
          <p:cNvCxnSpPr>
            <a:cxnSpLocks/>
            <a:stCxn id="12" idx="5"/>
            <a:endCxn id="28" idx="0"/>
          </p:cNvCxnSpPr>
          <p:nvPr/>
        </p:nvCxnSpPr>
        <p:spPr>
          <a:xfrm>
            <a:off x="6017885" y="5103485"/>
            <a:ext cx="421015" cy="805454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DD50B1C-2F7D-4E01-B11A-566C5A998EBD}"/>
              </a:ext>
            </a:extLst>
          </p:cNvPr>
          <p:cNvCxnSpPr>
            <a:cxnSpLocks/>
            <a:stCxn id="13" idx="4"/>
            <a:endCxn id="28" idx="0"/>
          </p:cNvCxnSpPr>
          <p:nvPr/>
        </p:nvCxnSpPr>
        <p:spPr>
          <a:xfrm flipH="1">
            <a:off x="6438900" y="5181600"/>
            <a:ext cx="533400" cy="727339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80CE390-6248-4F8C-BAE1-DBC4C534F373}"/>
              </a:ext>
            </a:extLst>
          </p:cNvPr>
          <p:cNvCxnSpPr>
            <a:cxnSpLocks/>
            <a:stCxn id="14" idx="3"/>
            <a:endCxn id="28" idx="7"/>
          </p:cNvCxnSpPr>
          <p:nvPr/>
        </p:nvCxnSpPr>
        <p:spPr>
          <a:xfrm flipH="1">
            <a:off x="6627485" y="5103485"/>
            <a:ext cx="1299230" cy="883569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7A8C059-3055-48A5-B324-71042DB94CDA}"/>
              </a:ext>
            </a:extLst>
          </p:cNvPr>
          <p:cNvCxnSpPr>
            <a:cxnSpLocks/>
            <a:stCxn id="15" idx="3"/>
            <a:endCxn id="28" idx="6"/>
          </p:cNvCxnSpPr>
          <p:nvPr/>
        </p:nvCxnSpPr>
        <p:spPr>
          <a:xfrm flipH="1">
            <a:off x="6705600" y="5103485"/>
            <a:ext cx="2364115" cy="1072154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0A7DE4B-FAE3-4C7C-9EEE-F96838E1BE41}"/>
              </a:ext>
            </a:extLst>
          </p:cNvPr>
          <p:cNvCxnSpPr>
            <a:cxnSpLocks/>
            <a:stCxn id="29" idx="2"/>
            <a:endCxn id="4" idx="7"/>
          </p:cNvCxnSpPr>
          <p:nvPr/>
        </p:nvCxnSpPr>
        <p:spPr>
          <a:xfrm flipH="1">
            <a:off x="3655685" y="1943100"/>
            <a:ext cx="2440315" cy="725815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04940B1D-AE7B-4BB9-A5A2-D198C59F365A}"/>
              </a:ext>
            </a:extLst>
          </p:cNvPr>
          <p:cNvCxnSpPr>
            <a:cxnSpLocks/>
            <a:stCxn id="29" idx="3"/>
            <a:endCxn id="5" idx="7"/>
          </p:cNvCxnSpPr>
          <p:nvPr/>
        </p:nvCxnSpPr>
        <p:spPr>
          <a:xfrm flipH="1">
            <a:off x="4874885" y="2131685"/>
            <a:ext cx="1299230" cy="53723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365757F-226A-44C8-B898-8BFDAF7CCD02}"/>
              </a:ext>
            </a:extLst>
          </p:cNvPr>
          <p:cNvCxnSpPr>
            <a:cxnSpLocks/>
            <a:stCxn id="29" idx="4"/>
            <a:endCxn id="6" idx="0"/>
          </p:cNvCxnSpPr>
          <p:nvPr/>
        </p:nvCxnSpPr>
        <p:spPr>
          <a:xfrm flipH="1">
            <a:off x="5829300" y="2209800"/>
            <a:ext cx="533400" cy="38100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2D24960-C60C-4564-9692-EEA6B8B3590B}"/>
              </a:ext>
            </a:extLst>
          </p:cNvPr>
          <p:cNvCxnSpPr>
            <a:cxnSpLocks/>
            <a:stCxn id="29" idx="4"/>
            <a:endCxn id="7" idx="1"/>
          </p:cNvCxnSpPr>
          <p:nvPr/>
        </p:nvCxnSpPr>
        <p:spPr>
          <a:xfrm>
            <a:off x="6362700" y="2209800"/>
            <a:ext cx="421015" cy="459115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4633334-B81A-4B10-9F16-F79A9FE68AF2}"/>
              </a:ext>
            </a:extLst>
          </p:cNvPr>
          <p:cNvCxnSpPr>
            <a:cxnSpLocks/>
            <a:stCxn id="29" idx="5"/>
            <a:endCxn id="8" idx="1"/>
          </p:cNvCxnSpPr>
          <p:nvPr/>
        </p:nvCxnSpPr>
        <p:spPr>
          <a:xfrm>
            <a:off x="6551285" y="2131685"/>
            <a:ext cx="1375430" cy="537230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DA7C422-2AE2-48FA-AA06-C890B7B6789E}"/>
              </a:ext>
            </a:extLst>
          </p:cNvPr>
          <p:cNvCxnSpPr>
            <a:cxnSpLocks/>
            <a:stCxn id="29" idx="6"/>
            <a:endCxn id="9" idx="1"/>
          </p:cNvCxnSpPr>
          <p:nvPr/>
        </p:nvCxnSpPr>
        <p:spPr>
          <a:xfrm>
            <a:off x="6629400" y="1943100"/>
            <a:ext cx="2440315" cy="725815"/>
          </a:xfrm>
          <a:prstGeom prst="line">
            <a:avLst/>
          </a:prstGeom>
          <a:ln w="38100" cmpd="sng">
            <a:headEnd type="none" w="lg" len="lg"/>
            <a:tailEnd type="triangle" w="lg" len="lg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32004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5" name="Oval 4"/>
          <p:cNvSpPr/>
          <p:nvPr/>
        </p:nvSpPr>
        <p:spPr>
          <a:xfrm>
            <a:off x="4419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" name="Oval 5"/>
          <p:cNvSpPr/>
          <p:nvPr/>
        </p:nvSpPr>
        <p:spPr>
          <a:xfrm>
            <a:off x="5562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7" name="Oval 6"/>
          <p:cNvSpPr/>
          <p:nvPr/>
        </p:nvSpPr>
        <p:spPr>
          <a:xfrm>
            <a:off x="6705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</a:p>
        </p:txBody>
      </p:sp>
      <p:sp>
        <p:nvSpPr>
          <p:cNvPr id="8" name="Oval 7"/>
          <p:cNvSpPr/>
          <p:nvPr/>
        </p:nvSpPr>
        <p:spPr>
          <a:xfrm>
            <a:off x="7848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9" name="Oval 8"/>
          <p:cNvSpPr/>
          <p:nvPr/>
        </p:nvSpPr>
        <p:spPr>
          <a:xfrm>
            <a:off x="8991600" y="25908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0" name="Oval 9"/>
          <p:cNvSpPr/>
          <p:nvPr/>
        </p:nvSpPr>
        <p:spPr>
          <a:xfrm>
            <a:off x="32004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11" name="Oval 10"/>
          <p:cNvSpPr/>
          <p:nvPr/>
        </p:nvSpPr>
        <p:spPr>
          <a:xfrm>
            <a:off x="4419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2" name="Oval 11"/>
          <p:cNvSpPr/>
          <p:nvPr/>
        </p:nvSpPr>
        <p:spPr>
          <a:xfrm>
            <a:off x="5562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</a:t>
            </a:r>
          </a:p>
        </p:txBody>
      </p:sp>
      <p:sp>
        <p:nvSpPr>
          <p:cNvPr id="13" name="Oval 12"/>
          <p:cNvSpPr/>
          <p:nvPr/>
        </p:nvSpPr>
        <p:spPr>
          <a:xfrm>
            <a:off x="6705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</a:t>
            </a:r>
          </a:p>
        </p:txBody>
      </p:sp>
      <p:sp>
        <p:nvSpPr>
          <p:cNvPr id="14" name="Oval 13"/>
          <p:cNvSpPr/>
          <p:nvPr/>
        </p:nvSpPr>
        <p:spPr>
          <a:xfrm>
            <a:off x="7848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15" name="Oval 14"/>
          <p:cNvSpPr/>
          <p:nvPr/>
        </p:nvSpPr>
        <p:spPr>
          <a:xfrm>
            <a:off x="8991600" y="4648200"/>
            <a:ext cx="533400" cy="533400"/>
          </a:xfrm>
          <a:prstGeom prst="ellipse">
            <a:avLst/>
          </a:prstGeom>
          <a:ln w="38100" cmpd="sng"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B639E8CA-1EB4-42DC-8E15-2C249DB01D7C}"/>
              </a:ext>
            </a:extLst>
          </p:cNvPr>
          <p:cNvSpPr/>
          <p:nvPr/>
        </p:nvSpPr>
        <p:spPr>
          <a:xfrm>
            <a:off x="6096000" y="1676400"/>
            <a:ext cx="533400" cy="53340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76554053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D3489-E8FC-42D6-9F23-BCB32B34A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easy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E9E9E-1D6A-480C-A0E1-D8C10ED55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Take a bipartite graph </a:t>
            </a:r>
            <a:r>
              <a:rPr lang="en-US" i="1" dirty="0"/>
              <a:t>G</a:t>
            </a:r>
            <a:r>
              <a:rPr lang="en-US" dirty="0"/>
              <a:t> and turn it into a directed graph </a:t>
            </a:r>
            <a:r>
              <a:rPr lang="en-US" i="1" dirty="0"/>
              <a:t>G'</a:t>
            </a:r>
          </a:p>
          <a:p>
            <a:r>
              <a:rPr lang="en-US" dirty="0"/>
              <a:t>Create a source node </a:t>
            </a:r>
            <a:r>
              <a:rPr lang="en-US" b="1" i="1" dirty="0"/>
              <a:t>s</a:t>
            </a:r>
            <a:r>
              <a:rPr lang="en-US" dirty="0"/>
              <a:t> and a sink node </a:t>
            </a:r>
            <a:r>
              <a:rPr lang="en-US" b="1" i="1" dirty="0"/>
              <a:t>t</a:t>
            </a:r>
          </a:p>
          <a:p>
            <a:r>
              <a:rPr lang="en-US" dirty="0"/>
              <a:t>Connect directed edges from the source to all the nodes in set X</a:t>
            </a:r>
          </a:p>
          <a:p>
            <a:r>
              <a:rPr lang="en-US" dirty="0"/>
              <a:t>Connect directed edges from all the nodes in set Y to the sink</a:t>
            </a:r>
          </a:p>
          <a:p>
            <a:r>
              <a:rPr lang="en-US" dirty="0"/>
              <a:t>Change all the undirected edges from X to Y to directed edges from X to Y</a:t>
            </a:r>
          </a:p>
          <a:p>
            <a:r>
              <a:rPr lang="en-US"/>
              <a:t>Set </a:t>
            </a:r>
            <a:r>
              <a:rPr lang="en-US" dirty="0"/>
              <a:t>the capacities of all edges to 1</a:t>
            </a:r>
          </a:p>
        </p:txBody>
      </p:sp>
    </p:spTree>
    <p:extLst>
      <p:ext uri="{BB962C8B-B14F-4D97-AF65-F5344CB8AC3E}">
        <p14:creationId xmlns:p14="http://schemas.microsoft.com/office/powerpoint/2010/main" val="412104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463FA-07EF-4CA0-A54B-B587DB99F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Three-sentence Summary of Proving Problems NP-Complete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867F5-340F-4A30-A616-8E6857958D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0307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4C9DA-8FCF-4D4B-AC3D-D0B559F9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Algorithmic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AB9B8-8CB3-4932-BE51-AC3EDEC25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run the Ford-Fulkerson algorithm to find the maximum flow on our new graph</a:t>
            </a:r>
          </a:p>
          <a:p>
            <a:r>
              <a:rPr lang="en-US" dirty="0"/>
              <a:t>Since all edges from X to Y have capacity 1, they will either have a flow of 1 or of 0</a:t>
            </a:r>
          </a:p>
          <a:p>
            <a:r>
              <a:rPr lang="en-US" dirty="0"/>
              <a:t>If they have a flow of 1, they are in the matching</a:t>
            </a:r>
          </a:p>
          <a:p>
            <a:r>
              <a:rPr lang="en-US" dirty="0"/>
              <a:t>If they have a flow of 0, they aren't</a:t>
            </a:r>
          </a:p>
          <a:p>
            <a:r>
              <a:rPr lang="en-US" dirty="0"/>
              <a:t>The maximum flow value tells us how many nodes are matched</a:t>
            </a:r>
          </a:p>
        </p:txBody>
      </p:sp>
    </p:spTree>
    <p:extLst>
      <p:ext uri="{BB962C8B-B14F-4D97-AF65-F5344CB8AC3E}">
        <p14:creationId xmlns:p14="http://schemas.microsoft.com/office/powerpoint/2010/main" val="379441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CE620-CABE-4720-B1CE-271F6344C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Maximal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3C60C-2342-4F69-BAF2-8D014AE53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the algorithm go faster, we can start with a </a:t>
            </a:r>
            <a:r>
              <a:rPr lang="en-US" b="1" dirty="0"/>
              <a:t>maximal matching</a:t>
            </a:r>
          </a:p>
          <a:p>
            <a:r>
              <a:rPr lang="en-US" dirty="0"/>
              <a:t>A maximal matching is not necessarily maximum, but you can't add edges to it directly without removing other edges</a:t>
            </a:r>
          </a:p>
          <a:p>
            <a:r>
              <a:rPr lang="en-US" dirty="0"/>
              <a:t>In essence, arbitrarily match unmatched nodes until you can't anymore</a:t>
            </a:r>
          </a:p>
          <a:p>
            <a:r>
              <a:rPr lang="en-US" dirty="0"/>
              <a:t>Then start the process of looking for augmenting paths</a:t>
            </a:r>
          </a:p>
        </p:txBody>
      </p:sp>
    </p:spTree>
    <p:extLst>
      <p:ext uri="{BB962C8B-B14F-4D97-AF65-F5344CB8AC3E}">
        <p14:creationId xmlns:p14="http://schemas.microsoft.com/office/powerpoint/2010/main" val="170078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en-US" dirty="0"/>
              <a:t>Come up with a legal, maximal matching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Take an </a:t>
            </a:r>
            <a:r>
              <a:rPr lang="en-US" b="1" dirty="0"/>
              <a:t>augmenting path</a:t>
            </a:r>
            <a:r>
              <a:rPr lang="en-US" dirty="0"/>
              <a:t> that starts at an unmatched node in X and ends at an unmatched node in Y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there is such a path, switch all the edges along the path from being in the matching to being out and vice versa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there is another augmenting path, go back to Step 2</a:t>
            </a:r>
          </a:p>
          <a:p>
            <a:pPr marL="582930" indent="-514350">
              <a:buFont typeface="+mj-lt"/>
              <a:buAutoNum type="arabicPeriod"/>
            </a:pPr>
            <a:endParaRPr lang="en-US" dirty="0"/>
          </a:p>
          <a:p>
            <a:pPr marL="58293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74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A77AE-2777-41E5-8B49-114C9F240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FD5E3-7176-4090-B220-389D52161A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043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3</a:t>
            </a:r>
          </a:p>
          <a:p>
            <a:r>
              <a:rPr lang="en-US" dirty="0"/>
              <a:t>After that:</a:t>
            </a:r>
          </a:p>
          <a:p>
            <a:pPr lvl="1"/>
            <a:r>
              <a:rPr lang="en-US" dirty="0"/>
              <a:t>Sequencing problems</a:t>
            </a:r>
          </a:p>
          <a:p>
            <a:pPr lvl="1"/>
            <a:r>
              <a:rPr lang="en-US" dirty="0"/>
              <a:t>Partitioning problems</a:t>
            </a:r>
          </a:p>
          <a:p>
            <a:pPr lvl="1"/>
            <a:r>
              <a:rPr lang="en-US" dirty="0"/>
              <a:t>Graph coloring</a:t>
            </a:r>
          </a:p>
          <a:p>
            <a:pPr lvl="1"/>
            <a:r>
              <a:rPr lang="en-US" dirty="0"/>
              <a:t>Numerical problems</a:t>
            </a:r>
          </a:p>
          <a:p>
            <a:pPr lvl="1"/>
            <a:r>
              <a:rPr lang="en-US" dirty="0"/>
              <a:t>Co-NP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 class Friday!</a:t>
            </a:r>
          </a:p>
          <a:p>
            <a:r>
              <a:rPr lang="en-US" dirty="0"/>
              <a:t>Work on Assignment 6</a:t>
            </a:r>
          </a:p>
          <a:p>
            <a:r>
              <a:rPr lang="en-US" b="1" dirty="0"/>
              <a:t>Study for Exam 3</a:t>
            </a:r>
          </a:p>
          <a:p>
            <a:pPr lvl="1"/>
            <a:r>
              <a:rPr lang="en-US" b="1" dirty="0"/>
              <a:t>In class on Monday</a:t>
            </a:r>
          </a:p>
          <a:p>
            <a:r>
              <a:rPr lang="en-US" b="1" dirty="0"/>
              <a:t>For next Wednesday</a:t>
            </a:r>
            <a:r>
              <a:rPr lang="en-US" dirty="0"/>
              <a:t>, read 8.5, 8.7, 8.8, and 8.9</a:t>
            </a:r>
          </a:p>
          <a:p>
            <a:pPr lvl="1"/>
            <a:r>
              <a:rPr lang="en-US" dirty="0"/>
              <a:t>Your three-sentence summary should list </a:t>
            </a:r>
            <a:r>
              <a:rPr lang="en-US" b="1" dirty="0"/>
              <a:t>all</a:t>
            </a:r>
            <a:r>
              <a:rPr lang="en-US" dirty="0"/>
              <a:t> of the different NP-complete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Problems are NP-Complete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51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NP-complete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While trying to figure out if </a:t>
                </a:r>
                <a:r>
                  <a:rPr lang="en-US" b="1" dirty="0"/>
                  <a:t>P</a:t>
                </a:r>
                <a:r>
                  <a:rPr lang="en-US" dirty="0"/>
                  <a:t> = </a:t>
                </a:r>
                <a:r>
                  <a:rPr lang="en-US" b="1" dirty="0"/>
                  <a:t>NP</a:t>
                </a:r>
                <a:r>
                  <a:rPr lang="en-US" dirty="0"/>
                  <a:t>, computer scientists have considered the hardest problems in </a:t>
                </a:r>
                <a:r>
                  <a:rPr lang="en-US" b="1" dirty="0"/>
                  <a:t>NP</a:t>
                </a:r>
              </a:p>
              <a:p>
                <a:pPr lvl="1"/>
                <a:r>
                  <a:rPr lang="en-US" dirty="0"/>
                  <a:t>What are those?</a:t>
                </a:r>
              </a:p>
              <a:p>
                <a:r>
                  <a:rPr lang="en-US" dirty="0"/>
                  <a:t>A hardest problem </a:t>
                </a:r>
                <a:r>
                  <a:rPr lang="en-US" b="1" i="1" dirty="0"/>
                  <a:t>X</a:t>
                </a:r>
                <a:r>
                  <a:rPr lang="en-US" dirty="0"/>
                  <a:t> in </a:t>
                </a:r>
                <a:r>
                  <a:rPr lang="en-US" b="1" dirty="0"/>
                  <a:t>NP</a:t>
                </a:r>
                <a:r>
                  <a:rPr lang="en-US" dirty="0"/>
                  <a:t> has the following properties:</a:t>
                </a:r>
              </a:p>
              <a:p>
                <a:pPr lvl="1"/>
                <a:r>
                  <a:rPr lang="en-US" b="1" i="1" dirty="0"/>
                  <a:t>X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NP</a:t>
                </a:r>
              </a:p>
              <a:p>
                <a:pPr lvl="1"/>
                <a:r>
                  <a:rPr lang="en-US" dirty="0"/>
                  <a:t>For all </a:t>
                </a:r>
                <a:r>
                  <a:rPr lang="en-US" b="1" i="1" dirty="0"/>
                  <a:t>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NP</a:t>
                </a:r>
                <a:r>
                  <a:rPr lang="en-US" dirty="0"/>
                  <a:t>, </a:t>
                </a:r>
                <a:r>
                  <a:rPr lang="en-US" b="1" i="1" dirty="0"/>
                  <a:t>Y</a:t>
                </a:r>
                <a:r>
                  <a:rPr lang="en-US" dirty="0"/>
                  <a:t> ≤</a:t>
                </a:r>
                <a:r>
                  <a:rPr lang="en-US" i="1" baseline="-25000" dirty="0"/>
                  <a:t>P</a:t>
                </a:r>
                <a:r>
                  <a:rPr lang="en-US" dirty="0"/>
                  <a:t> </a:t>
                </a:r>
                <a:r>
                  <a:rPr lang="en-US" b="1" i="1" dirty="0"/>
                  <a:t>X</a:t>
                </a:r>
              </a:p>
              <a:p>
                <a:r>
                  <a:rPr lang="en-US" dirty="0"/>
                  <a:t>In other words, it’s a problem in </a:t>
                </a:r>
                <a:r>
                  <a:rPr lang="en-US" b="1" dirty="0"/>
                  <a:t>NP</a:t>
                </a:r>
                <a:r>
                  <a:rPr lang="en-US" dirty="0"/>
                  <a:t> that we can reduce all other problems in </a:t>
                </a:r>
                <a:r>
                  <a:rPr lang="en-US" b="1" dirty="0"/>
                  <a:t>NP</a:t>
                </a:r>
                <a:r>
                  <a:rPr lang="en-US" dirty="0"/>
                  <a:t> to</a:t>
                </a:r>
              </a:p>
              <a:p>
                <a:r>
                  <a:rPr lang="en-US" dirty="0"/>
                  <a:t>The hardest problems in any class are its "complete" problems</a:t>
                </a:r>
              </a:p>
              <a:p>
                <a:r>
                  <a:rPr lang="en-US" dirty="0"/>
                  <a:t>Thus, we call the hardest problems in </a:t>
                </a:r>
                <a:r>
                  <a:rPr lang="en-US" b="1" dirty="0"/>
                  <a:t>NP</a:t>
                </a:r>
                <a:r>
                  <a:rPr lang="en-US" dirty="0"/>
                  <a:t> the </a:t>
                </a:r>
                <a:r>
                  <a:rPr lang="en-US" b="1" dirty="0"/>
                  <a:t>NP-complete</a:t>
                </a:r>
                <a:r>
                  <a:rPr lang="en-US" dirty="0"/>
                  <a:t> problems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265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important consequence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dirty="0"/>
                  <a:t>Claim:</a:t>
                </a:r>
                <a:r>
                  <a:rPr lang="en-US" dirty="0"/>
                  <a:t> Suppose </a:t>
                </a:r>
                <a:r>
                  <a:rPr lang="en-US" b="1" i="1" dirty="0"/>
                  <a:t>X</a:t>
                </a:r>
                <a:r>
                  <a:rPr lang="en-US" dirty="0"/>
                  <a:t> is an </a:t>
                </a:r>
                <a:r>
                  <a:rPr lang="en-US" b="1" dirty="0"/>
                  <a:t>NP-complete</a:t>
                </a:r>
                <a:r>
                  <a:rPr lang="en-US" dirty="0"/>
                  <a:t> problem. </a:t>
                </a:r>
                <a:r>
                  <a:rPr lang="en-US" b="1" i="1" dirty="0"/>
                  <a:t>X</a:t>
                </a:r>
                <a:r>
                  <a:rPr lang="en-US" dirty="0"/>
                  <a:t> is solvable in polynomial time if and only if </a:t>
                </a:r>
                <a:r>
                  <a:rPr lang="en-US" b="1" dirty="0"/>
                  <a:t>P</a:t>
                </a:r>
                <a:r>
                  <a:rPr lang="en-US" dirty="0"/>
                  <a:t> = </a:t>
                </a:r>
                <a:r>
                  <a:rPr lang="en-US" b="1" dirty="0"/>
                  <a:t>NP</a:t>
                </a:r>
                <a:r>
                  <a:rPr lang="en-US" dirty="0"/>
                  <a:t>.</a:t>
                </a:r>
              </a:p>
              <a:p>
                <a:r>
                  <a:rPr lang="en-US" b="1" dirty="0"/>
                  <a:t>Proof:</a:t>
                </a:r>
              </a:p>
              <a:p>
                <a:pPr lvl="1"/>
                <a:r>
                  <a:rPr lang="en-US" dirty="0"/>
                  <a:t>If </a:t>
                </a:r>
                <a:r>
                  <a:rPr lang="en-US" b="1" dirty="0"/>
                  <a:t>P</a:t>
                </a:r>
                <a:r>
                  <a:rPr lang="en-US" dirty="0"/>
                  <a:t> = </a:t>
                </a:r>
                <a:r>
                  <a:rPr lang="en-US" b="1" dirty="0"/>
                  <a:t>NP</a:t>
                </a:r>
                <a:r>
                  <a:rPr lang="en-US" dirty="0"/>
                  <a:t>, then </a:t>
                </a:r>
                <a:r>
                  <a:rPr lang="en-US" b="1" i="1" dirty="0"/>
                  <a:t>X</a:t>
                </a:r>
                <a:r>
                  <a:rPr lang="en-US" dirty="0"/>
                  <a:t> can be solved in polynomial time, since </a:t>
                </a:r>
                <a:r>
                  <a:rPr lang="en-US" b="1" i="1" dirty="0"/>
                  <a:t>X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NP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Conversely, suppose that </a:t>
                </a:r>
                <a:r>
                  <a:rPr lang="en-US" b="1" i="1" dirty="0"/>
                  <a:t>X</a:t>
                </a:r>
                <a:r>
                  <a:rPr lang="en-US" dirty="0"/>
                  <a:t> can be solved in polynomial time.  For all other problems </a:t>
                </a:r>
                <a:r>
                  <a:rPr lang="en-US" b="1" i="1" dirty="0"/>
                  <a:t>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NP</a:t>
                </a:r>
                <a:r>
                  <a:rPr lang="en-US" dirty="0"/>
                  <a:t>, </a:t>
                </a:r>
                <a:r>
                  <a:rPr lang="en-US" b="1" i="1" dirty="0"/>
                  <a:t>Y</a:t>
                </a:r>
                <a:r>
                  <a:rPr lang="en-US" dirty="0"/>
                  <a:t> ≤</a:t>
                </a:r>
                <a:r>
                  <a:rPr lang="en-US" i="1" baseline="-25000" dirty="0"/>
                  <a:t>P</a:t>
                </a:r>
                <a:r>
                  <a:rPr lang="en-US" dirty="0"/>
                  <a:t> </a:t>
                </a:r>
                <a:r>
                  <a:rPr lang="en-US" b="1" i="1" dirty="0"/>
                  <a:t>X</a:t>
                </a:r>
                <a:r>
                  <a:rPr lang="en-US" dirty="0"/>
                  <a:t>.  Thus, all problems </a:t>
                </a:r>
                <a:r>
                  <a:rPr lang="en-US" b="1" i="1" dirty="0"/>
                  <a:t>Y</a:t>
                </a:r>
                <a:r>
                  <a:rPr lang="en-US" dirty="0"/>
                  <a:t> can be solved in polynomial time and </a:t>
                </a:r>
                <a:r>
                  <a:rPr lang="en-US" b="1" dirty="0"/>
                  <a:t>NP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P</a:t>
                </a:r>
                <a:r>
                  <a:rPr lang="en-US" dirty="0"/>
                  <a:t>.  Since we already know that </a:t>
                </a:r>
                <a:r>
                  <a:rPr lang="en-US" b="1" dirty="0"/>
                  <a:t>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</m:oMath>
                </a14:m>
                <a:r>
                  <a:rPr lang="en-US" dirty="0"/>
                  <a:t> </a:t>
                </a:r>
                <a:r>
                  <a:rPr lang="en-US" b="1" dirty="0"/>
                  <a:t>NP</a:t>
                </a:r>
                <a:r>
                  <a:rPr lang="en-US" dirty="0"/>
                  <a:t>, it would be the case that </a:t>
                </a:r>
                <a:r>
                  <a:rPr lang="en-US" b="1" dirty="0"/>
                  <a:t>P</a:t>
                </a:r>
                <a:r>
                  <a:rPr lang="en-US" dirty="0"/>
                  <a:t> = </a:t>
                </a:r>
                <a:r>
                  <a:rPr lang="en-US" b="1" dirty="0"/>
                  <a:t>NP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 r="-1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2191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4717</TotalTime>
  <Words>3976</Words>
  <Application>Microsoft Office PowerPoint</Application>
  <PresentationFormat>Widescreen</PresentationFormat>
  <Paragraphs>583</Paragraphs>
  <Slides>66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5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6</vt:lpstr>
      <vt:lpstr>Logical warmup</vt:lpstr>
      <vt:lpstr>Three-sentence Summary of Proving Problems NP-Complete</vt:lpstr>
      <vt:lpstr>Proving Problems are NP-Complete</vt:lpstr>
      <vt:lpstr>NP-complete problems</vt:lpstr>
      <vt:lpstr>An important consequence</vt:lpstr>
      <vt:lpstr>Why does NP-complete even exist?</vt:lpstr>
      <vt:lpstr>Circuit</vt:lpstr>
      <vt:lpstr>Circuit satisfiability</vt:lpstr>
      <vt:lpstr>How can we reduce anything in NP to circuit satisfiability?</vt:lpstr>
      <vt:lpstr>3-Satisfiability is NP-complete</vt:lpstr>
      <vt:lpstr>Step 1: Convert circuit K to SAT</vt:lpstr>
      <vt:lpstr>Step 2: Converting the SAT to 3-SAT</vt:lpstr>
      <vt:lpstr>We get a bunch for free!</vt:lpstr>
      <vt:lpstr>Strategy for proving problems NP-complete</vt:lpstr>
      <vt:lpstr>Review</vt:lpstr>
      <vt:lpstr>Dynamic Programming</vt:lpstr>
      <vt:lpstr>Weighted interval scheduling</vt:lpstr>
      <vt:lpstr>Notation</vt:lpstr>
      <vt:lpstr>Designing the algorithm</vt:lpstr>
      <vt:lpstr>p(j) examples</vt:lpstr>
      <vt:lpstr>Iterative solution to find value  of weighted interval scheduling</vt:lpstr>
      <vt:lpstr>Algorithm for solution</vt:lpstr>
      <vt:lpstr>Why is this dynamic programming?</vt:lpstr>
      <vt:lpstr>Informal guidelines</vt:lpstr>
      <vt:lpstr>Subset sum</vt:lpstr>
      <vt:lpstr>A new recurrence</vt:lpstr>
      <vt:lpstr>Subset-Sum(n,W)</vt:lpstr>
      <vt:lpstr>What does that look like?</vt:lpstr>
      <vt:lpstr>Table M of OPT values</vt:lpstr>
      <vt:lpstr>Running time</vt:lpstr>
      <vt:lpstr>Subset sum example</vt:lpstr>
      <vt:lpstr>Table to fill in</vt:lpstr>
      <vt:lpstr>Knapsack</vt:lpstr>
      <vt:lpstr>An easy extension</vt:lpstr>
      <vt:lpstr>Knapsack example</vt:lpstr>
      <vt:lpstr>Fill in the table</vt:lpstr>
      <vt:lpstr>Alignment</vt:lpstr>
      <vt:lpstr>Alignment cost</vt:lpstr>
      <vt:lpstr>Formulating the recurrence</vt:lpstr>
      <vt:lpstr>Now what?</vt:lpstr>
      <vt:lpstr>Alignment(X,Y)</vt:lpstr>
      <vt:lpstr>Table A of OPT values</vt:lpstr>
      <vt:lpstr>Sequence alignment example</vt:lpstr>
      <vt:lpstr>Fill in the table</vt:lpstr>
      <vt:lpstr>Maximum Flow</vt:lpstr>
      <vt:lpstr>Flow networks</vt:lpstr>
      <vt:lpstr>Maximum flow</vt:lpstr>
      <vt:lpstr>Flow network</vt:lpstr>
      <vt:lpstr>Ford-Fulkerson algorithm</vt:lpstr>
      <vt:lpstr>Bipartite Matching</vt:lpstr>
      <vt:lpstr>Bipartite graphs</vt:lpstr>
      <vt:lpstr>Maximum matching</vt:lpstr>
      <vt:lpstr>Bipartite matching problem</vt:lpstr>
      <vt:lpstr>Maximum flow problem</vt:lpstr>
      <vt:lpstr>An easy change</vt:lpstr>
      <vt:lpstr>Algorithmic changes</vt:lpstr>
      <vt:lpstr>Maximal matching</vt:lpstr>
      <vt:lpstr>Matching algorithm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647</cp:revision>
  <dcterms:created xsi:type="dcterms:W3CDTF">2009-08-24T20:26:10Z</dcterms:created>
  <dcterms:modified xsi:type="dcterms:W3CDTF">2024-04-02T18:11:21Z</dcterms:modified>
</cp:coreProperties>
</file>